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8" r:id="rId2"/>
    <p:sldId id="258" r:id="rId3"/>
    <p:sldId id="282" r:id="rId4"/>
    <p:sldId id="272" r:id="rId5"/>
    <p:sldId id="274" r:id="rId6"/>
    <p:sldId id="273" r:id="rId7"/>
    <p:sldId id="276" r:id="rId8"/>
    <p:sldId id="285" r:id="rId9"/>
    <p:sldId id="284" r:id="rId10"/>
    <p:sldId id="261" r:id="rId11"/>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9A3D1"/>
    <a:srgbClr val="6C757D"/>
    <a:srgbClr val="FFFF00"/>
    <a:srgbClr val="F6F6F6"/>
    <a:srgbClr val="000000"/>
    <a:srgbClr val="F8FAFB"/>
    <a:srgbClr val="F2F2F2"/>
    <a:srgbClr val="2078B4"/>
    <a:srgbClr val="0E9ED5"/>
    <a:srgbClr val="7FA1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599"/>
    <p:restoredTop sz="88813"/>
  </p:normalViewPr>
  <p:slideViewPr>
    <p:cSldViewPr snapToGrid="0">
      <p:cViewPr varScale="1">
        <p:scale>
          <a:sx n="100" d="100"/>
          <a:sy n="100" d="100"/>
        </p:scale>
        <p:origin x="1160" y="168"/>
      </p:cViewPr>
      <p:guideLst/>
    </p:cSldViewPr>
  </p:slideViewPr>
  <p:notesTextViewPr>
    <p:cViewPr>
      <p:scale>
        <a:sx n="85" d="100"/>
        <a:sy n="8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0C163A-E9AC-F047-9468-151D8B85402E}" type="datetimeFigureOut">
              <a:rPr lang="en-CH" smtClean="0"/>
              <a:t>11.12.2025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4DE3FC-14ED-5948-9E31-414629202971}" type="slidenum">
              <a:rPr lang="en-CH" smtClean="0"/>
              <a:t>‹#›</a:t>
            </a:fld>
            <a:endParaRPr lang="en-CH"/>
          </a:p>
        </p:txBody>
      </p:sp>
    </p:spTree>
    <p:extLst>
      <p:ext uri="{BB962C8B-B14F-4D97-AF65-F5344CB8AC3E}">
        <p14:creationId xmlns:p14="http://schemas.microsoft.com/office/powerpoint/2010/main" val="3154446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AD77EF-6404-E23B-C963-D41F14D7BE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CE68B4-BAE0-030D-1763-C35B4A0BB8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6FA9AB-A807-49E8-831F-440F401CDD45}"/>
              </a:ext>
            </a:extLst>
          </p:cNvPr>
          <p:cNvSpPr>
            <a:spLocks noGrp="1"/>
          </p:cNvSpPr>
          <p:nvPr>
            <p:ph type="body" idx="1"/>
          </p:nvPr>
        </p:nvSpPr>
        <p:spPr/>
        <p:txBody>
          <a:bodyPr/>
          <a:lstStyle/>
          <a:p>
            <a:endParaRPr lang="en-CH" dirty="0"/>
          </a:p>
        </p:txBody>
      </p:sp>
      <p:sp>
        <p:nvSpPr>
          <p:cNvPr id="4" name="Slide Number Placeholder 3">
            <a:extLst>
              <a:ext uri="{FF2B5EF4-FFF2-40B4-BE49-F238E27FC236}">
                <a16:creationId xmlns:a16="http://schemas.microsoft.com/office/drawing/2014/main" id="{F4972D96-486F-A404-7AE3-DEC25FDDC5C2}"/>
              </a:ext>
            </a:extLst>
          </p:cNvPr>
          <p:cNvSpPr>
            <a:spLocks noGrp="1"/>
          </p:cNvSpPr>
          <p:nvPr>
            <p:ph type="sldNum" sz="quarter" idx="5"/>
          </p:nvPr>
        </p:nvSpPr>
        <p:spPr/>
        <p:txBody>
          <a:bodyPr/>
          <a:lstStyle/>
          <a:p>
            <a:fld id="{BB4DE3FC-14ED-5948-9E31-414629202971}" type="slidenum">
              <a:rPr lang="en-CH" smtClean="0"/>
              <a:t>1</a:t>
            </a:fld>
            <a:endParaRPr lang="en-CH"/>
          </a:p>
        </p:txBody>
      </p:sp>
    </p:spTree>
    <p:extLst>
      <p:ext uri="{BB962C8B-B14F-4D97-AF65-F5344CB8AC3E}">
        <p14:creationId xmlns:p14="http://schemas.microsoft.com/office/powerpoint/2010/main" val="4290582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BB4DE3FC-14ED-5948-9E31-414629202971}" type="slidenum">
              <a:rPr lang="en-CH" smtClean="0"/>
              <a:t>2</a:t>
            </a:fld>
            <a:endParaRPr lang="en-CH"/>
          </a:p>
        </p:txBody>
      </p:sp>
    </p:spTree>
    <p:extLst>
      <p:ext uri="{BB962C8B-B14F-4D97-AF65-F5344CB8AC3E}">
        <p14:creationId xmlns:p14="http://schemas.microsoft.com/office/powerpoint/2010/main" val="4107677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F91354-FE8B-DD16-2D14-90A18A8D87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B82068-6C5F-F836-D58E-3EFA09DD67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611102-6E7F-8FFB-CFD0-1C95AF33D18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a:t>
            </a:r>
            <a:r>
              <a:rPr lang="en-GB" b="0" i="0" u="none" strike="noStrike" dirty="0">
                <a:solidFill>
                  <a:srgbClr val="00002E"/>
                </a:solidFill>
                <a:effectLst/>
                <a:latin typeface="Inter"/>
              </a:rPr>
              <a:t>The European labour market remains resilient, with low unemployment levels, despite a decline in employment growth, according to the European Commission's latest </a:t>
            </a:r>
            <a:r>
              <a:rPr lang="en-GB" b="0" i="0" u="sng" dirty="0">
                <a:effectLst/>
                <a:latin typeface="Inter"/>
              </a:rPr>
              <a:t>Labour Market and Wage Developments in Europe</a:t>
            </a:r>
            <a:r>
              <a:rPr lang="en-GB" b="0" i="0" u="none" strike="noStrike" dirty="0">
                <a:solidFill>
                  <a:srgbClr val="00002E"/>
                </a:solidFill>
                <a:effectLst/>
                <a:latin typeface="Inter"/>
              </a:rPr>
              <a:t> report.</a:t>
            </a:r>
            <a:r>
              <a:rPr lang="en-CH" b="0" i="0" u="none" strike="noStrike" dirty="0">
                <a:solidFill>
                  <a:schemeClr val="tx1"/>
                </a:solidFill>
                <a:effectLst/>
                <a:latin typeface="+mn-lt"/>
              </a:rPr>
              <a:t>”</a:t>
            </a:r>
            <a:endParaRPr lang="en-GB" dirty="0">
              <a:solidFill>
                <a:srgbClr val="000000"/>
              </a:solidFill>
              <a:effectLst/>
              <a:latin typeface="Helvetica" pitchFamily="2" charset="0"/>
            </a:endParaRPr>
          </a:p>
          <a:p>
            <a:pPr>
              <a:buNone/>
            </a:pPr>
            <a:endParaRPr lang="en-GB" dirty="0">
              <a:solidFill>
                <a:srgbClr val="000000"/>
              </a:solidFill>
              <a:effectLst/>
              <a:latin typeface="Helvetica" pitchFamily="2" charset="0"/>
            </a:endParaRPr>
          </a:p>
          <a:p>
            <a:pPr>
              <a:buNone/>
            </a:pPr>
            <a:r>
              <a:rPr lang="en-GB" dirty="0">
                <a:solidFill>
                  <a:srgbClr val="000000"/>
                </a:solidFill>
                <a:effectLst/>
                <a:latin typeface="Helvetica" pitchFamily="2" charset="0"/>
              </a:rPr>
              <a:t>“The overall impact of a 15 percentage point increase in US tariffs on employment is estimated to be between 135 000 and 450 000 jobs with the effects being distributed unevenly across sectors and countries.” European Commission (2025, </a:t>
            </a:r>
            <a:r>
              <a:rPr lang="en-GB" b="0" i="0" u="sng" dirty="0">
                <a:effectLst/>
                <a:latin typeface="Inter"/>
              </a:rPr>
              <a:t>Labour Market and Wage Developments in Europe</a:t>
            </a:r>
            <a:r>
              <a:rPr lang="en-GB" b="0" i="0" u="none" strike="noStrike" dirty="0">
                <a:solidFill>
                  <a:srgbClr val="00002E"/>
                </a:solidFill>
                <a:effectLst/>
                <a:latin typeface="Inter"/>
              </a:rPr>
              <a:t> report</a:t>
            </a:r>
            <a:r>
              <a:rPr lang="en-GB" dirty="0">
                <a:solidFill>
                  <a:srgbClr val="000000"/>
                </a:solidFill>
                <a:effectLst/>
                <a:latin typeface="Helvetica" pitchFamily="2" charset="0"/>
              </a:rPr>
              <a:t>)</a:t>
            </a:r>
          </a:p>
          <a:p>
            <a:pPr>
              <a:buNone/>
            </a:pPr>
            <a:endParaRPr lang="en-GB" dirty="0">
              <a:solidFill>
                <a:srgbClr val="000000"/>
              </a:solidFill>
              <a:effectLst/>
              <a:latin typeface="Helvetica" pitchFamily="2" charset="0"/>
            </a:endParaRPr>
          </a:p>
          <a:p>
            <a:pPr>
              <a:buNone/>
            </a:pPr>
            <a:r>
              <a:rPr lang="en-GB" dirty="0">
                <a:solidFill>
                  <a:srgbClr val="000000"/>
                </a:solidFill>
                <a:effectLst/>
                <a:latin typeface="Helvetica" pitchFamily="2" charset="0"/>
              </a:rPr>
              <a:t>“</a:t>
            </a:r>
            <a:r>
              <a:rPr lang="en-GB" sz="1200" dirty="0">
                <a:solidFill>
                  <a:srgbClr val="000000"/>
                </a:solidFill>
                <a:latin typeface="Helvetica" pitchFamily="2" charset="0"/>
              </a:rPr>
              <a:t>The recent decline in manufacturing employment raises concerns about the service sector’s ability to fully absorb displaced workers. Unlike in the past, this shift is not accompanied by stronger productivity growth in manufacturing compared to services, potentially limiting future employment and income gains.” </a:t>
            </a:r>
            <a:r>
              <a:rPr lang="en-GB" dirty="0">
                <a:solidFill>
                  <a:srgbClr val="000000"/>
                </a:solidFill>
                <a:effectLst/>
                <a:latin typeface="Helvetica" pitchFamily="2" charset="0"/>
              </a:rPr>
              <a:t>European Commission (2025, </a:t>
            </a:r>
            <a:r>
              <a:rPr lang="en-GB" b="0" i="0" u="sng" dirty="0">
                <a:effectLst/>
                <a:latin typeface="Inter"/>
              </a:rPr>
              <a:t>Labour Market and Wage Developments in Europe</a:t>
            </a:r>
            <a:r>
              <a:rPr lang="en-GB" b="0" i="0" u="none" strike="noStrike" dirty="0">
                <a:solidFill>
                  <a:srgbClr val="00002E"/>
                </a:solidFill>
                <a:effectLst/>
                <a:latin typeface="Inter"/>
              </a:rPr>
              <a:t> report</a:t>
            </a:r>
            <a:r>
              <a:rPr lang="en-GB" dirty="0">
                <a:solidFill>
                  <a:srgbClr val="000000"/>
                </a:solidFill>
                <a:effectLst/>
                <a:latin typeface="Helvetica" pitchFamily="2" charset="0"/>
              </a:rPr>
              <a:t>)</a:t>
            </a:r>
            <a:endParaRPr lang="en-US" sz="1200" b="1" dirty="0">
              <a:solidFill>
                <a:srgbClr val="1D1D1D"/>
              </a:solidFill>
              <a:latin typeface="Arial" panose="020B0604020202020204" pitchFamily="34" charset="0"/>
              <a:ea typeface="Arial" pitchFamily="34" charset="-122"/>
              <a:cs typeface="Arial" panose="020B0604020202020204" pitchFamily="34" charset="0"/>
            </a:endParaRPr>
          </a:p>
          <a:p>
            <a:pPr>
              <a:buNone/>
            </a:pPr>
            <a:endParaRPr lang="en-GB" dirty="0">
              <a:solidFill>
                <a:srgbClr val="000000"/>
              </a:solidFill>
              <a:effectLst/>
              <a:latin typeface="Helvetica" pitchFamily="2" charset="0"/>
            </a:endParaRPr>
          </a:p>
          <a:p>
            <a:pPr>
              <a:buNone/>
            </a:pPr>
            <a:r>
              <a:rPr lang="en-GB" dirty="0">
                <a:solidFill>
                  <a:srgbClr val="000000"/>
                </a:solidFill>
                <a:effectLst/>
                <a:latin typeface="Helvetica" pitchFamily="2" charset="0"/>
              </a:rPr>
              <a:t>“While labour market outcomes have been favourable in recent years, the sustainability of high employment growth is increasingly challenged by structural trends. Demographic change is slowing labour force expansion and driving labour and skill shortages, which in turn risks to hamper the EU growth potential and EU’s competitiveness. The recent decline in manufacturing employment raises concerns about the service sector’s ability to fully absorb displaced workers. Unlike in the past, this shift is not accompanied by stronger productivity growth in manufacturing compared to services, potentially limiting future employment and income gains. The EU’s persistently weak productivity growth – especially compared to other advanced economies like the United States – is a major challenge, undermining competitiveness, job creation, and economic resilience. Rising global trade uncertainty poses short- and long-term employment risks, notably for countries and sectors more reliant on international trade.” European Commission (2025, </a:t>
            </a:r>
            <a:r>
              <a:rPr lang="en-GB" b="0" i="0" u="sng" dirty="0">
                <a:effectLst/>
                <a:latin typeface="Inter"/>
              </a:rPr>
              <a:t>Labour Market and Wage Developments in Europe</a:t>
            </a:r>
            <a:r>
              <a:rPr lang="en-GB" b="0" i="0" u="none" strike="noStrike" dirty="0">
                <a:solidFill>
                  <a:srgbClr val="00002E"/>
                </a:solidFill>
                <a:effectLst/>
                <a:latin typeface="Inter"/>
              </a:rPr>
              <a:t> report</a:t>
            </a:r>
            <a:r>
              <a:rPr lang="en-GB" dirty="0">
                <a:solidFill>
                  <a:srgbClr val="000000"/>
                </a:solidFill>
                <a:effectLst/>
                <a:latin typeface="Helvetica" pitchFamily="2" charset="0"/>
              </a:rPr>
              <a:t>)</a:t>
            </a:r>
            <a:endParaRPr lang="en-CH" dirty="0"/>
          </a:p>
        </p:txBody>
      </p:sp>
      <p:sp>
        <p:nvSpPr>
          <p:cNvPr id="4" name="Slide Number Placeholder 3">
            <a:extLst>
              <a:ext uri="{FF2B5EF4-FFF2-40B4-BE49-F238E27FC236}">
                <a16:creationId xmlns:a16="http://schemas.microsoft.com/office/drawing/2014/main" id="{CD1F9703-9219-CD89-196C-BD6A56B1CF39}"/>
              </a:ext>
            </a:extLst>
          </p:cNvPr>
          <p:cNvSpPr>
            <a:spLocks noGrp="1"/>
          </p:cNvSpPr>
          <p:nvPr>
            <p:ph type="sldNum" sz="quarter" idx="5"/>
          </p:nvPr>
        </p:nvSpPr>
        <p:spPr/>
        <p:txBody>
          <a:bodyPr/>
          <a:lstStyle/>
          <a:p>
            <a:fld id="{BB4DE3FC-14ED-5948-9E31-414629202971}" type="slidenum">
              <a:rPr lang="en-CH" smtClean="0"/>
              <a:t>3</a:t>
            </a:fld>
            <a:endParaRPr lang="en-CH"/>
          </a:p>
        </p:txBody>
      </p:sp>
    </p:spTree>
    <p:extLst>
      <p:ext uri="{BB962C8B-B14F-4D97-AF65-F5344CB8AC3E}">
        <p14:creationId xmlns:p14="http://schemas.microsoft.com/office/powerpoint/2010/main" val="1826369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798872-83AF-AC58-EB14-F83DA3A8A8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C53B9C-F990-A00C-B91F-A156334A56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0F1504-279B-037A-46D6-6C4ECAA24B16}"/>
              </a:ext>
            </a:extLst>
          </p:cNvPr>
          <p:cNvSpPr>
            <a:spLocks noGrp="1"/>
          </p:cNvSpPr>
          <p:nvPr>
            <p:ph type="body" idx="1"/>
          </p:nvPr>
        </p:nvSpPr>
        <p:spPr/>
        <p:txBody>
          <a:bodyPr/>
          <a:lstStyle/>
          <a:p>
            <a:endParaRPr lang="en-CH" dirty="0"/>
          </a:p>
        </p:txBody>
      </p:sp>
      <p:sp>
        <p:nvSpPr>
          <p:cNvPr id="4" name="Slide Number Placeholder 3">
            <a:extLst>
              <a:ext uri="{FF2B5EF4-FFF2-40B4-BE49-F238E27FC236}">
                <a16:creationId xmlns:a16="http://schemas.microsoft.com/office/drawing/2014/main" id="{406D0B80-891D-5296-C046-CF38C3BEAB58}"/>
              </a:ext>
            </a:extLst>
          </p:cNvPr>
          <p:cNvSpPr>
            <a:spLocks noGrp="1"/>
          </p:cNvSpPr>
          <p:nvPr>
            <p:ph type="sldNum" sz="quarter" idx="5"/>
          </p:nvPr>
        </p:nvSpPr>
        <p:spPr/>
        <p:txBody>
          <a:bodyPr/>
          <a:lstStyle/>
          <a:p>
            <a:fld id="{BB4DE3FC-14ED-5948-9E31-414629202971}" type="slidenum">
              <a:rPr lang="en-CH" smtClean="0"/>
              <a:t>4</a:t>
            </a:fld>
            <a:endParaRPr lang="en-CH"/>
          </a:p>
        </p:txBody>
      </p:sp>
    </p:spTree>
    <p:extLst>
      <p:ext uri="{BB962C8B-B14F-4D97-AF65-F5344CB8AC3E}">
        <p14:creationId xmlns:p14="http://schemas.microsoft.com/office/powerpoint/2010/main" val="4101378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08118E-046B-5D76-77EE-73DCE9DC07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E78A16-7E9F-0591-7B4C-7869CCD49F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863FC3-EBFB-5A55-216D-5E44126B4599}"/>
              </a:ext>
            </a:extLst>
          </p:cNvPr>
          <p:cNvSpPr>
            <a:spLocks noGrp="1"/>
          </p:cNvSpPr>
          <p:nvPr>
            <p:ph type="body" idx="1"/>
          </p:nvPr>
        </p:nvSpPr>
        <p:spPr/>
        <p:txBody>
          <a:bodyPr/>
          <a:lstStyle/>
          <a:p>
            <a:endParaRPr lang="en-CH" dirty="0"/>
          </a:p>
        </p:txBody>
      </p:sp>
      <p:sp>
        <p:nvSpPr>
          <p:cNvPr id="4" name="Slide Number Placeholder 3">
            <a:extLst>
              <a:ext uri="{FF2B5EF4-FFF2-40B4-BE49-F238E27FC236}">
                <a16:creationId xmlns:a16="http://schemas.microsoft.com/office/drawing/2014/main" id="{EAF5D3E0-87DB-96D6-A0F8-1420796D32A1}"/>
              </a:ext>
            </a:extLst>
          </p:cNvPr>
          <p:cNvSpPr>
            <a:spLocks noGrp="1"/>
          </p:cNvSpPr>
          <p:nvPr>
            <p:ph type="sldNum" sz="quarter" idx="5"/>
          </p:nvPr>
        </p:nvSpPr>
        <p:spPr/>
        <p:txBody>
          <a:bodyPr/>
          <a:lstStyle/>
          <a:p>
            <a:fld id="{BB4DE3FC-14ED-5948-9E31-414629202971}" type="slidenum">
              <a:rPr lang="en-CH" smtClean="0"/>
              <a:t>5</a:t>
            </a:fld>
            <a:endParaRPr lang="en-CH"/>
          </a:p>
        </p:txBody>
      </p:sp>
    </p:spTree>
    <p:extLst>
      <p:ext uri="{BB962C8B-B14F-4D97-AF65-F5344CB8AC3E}">
        <p14:creationId xmlns:p14="http://schemas.microsoft.com/office/powerpoint/2010/main" val="22819483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73D1A4-2E19-D99C-7F63-9CE54B00BA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5BFC8A-4466-BCAA-D5F5-FF543B8FA4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3DF029-A849-97F5-EC77-488C615CC52B}"/>
              </a:ext>
            </a:extLst>
          </p:cNvPr>
          <p:cNvSpPr>
            <a:spLocks noGrp="1"/>
          </p:cNvSpPr>
          <p:nvPr>
            <p:ph type="body" idx="1"/>
          </p:nvPr>
        </p:nvSpPr>
        <p:spPr/>
        <p:txBody>
          <a:bodyPr/>
          <a:lstStyle/>
          <a:p>
            <a:endParaRPr lang="en-CH" dirty="0"/>
          </a:p>
        </p:txBody>
      </p:sp>
      <p:sp>
        <p:nvSpPr>
          <p:cNvPr id="4" name="Slide Number Placeholder 3">
            <a:extLst>
              <a:ext uri="{FF2B5EF4-FFF2-40B4-BE49-F238E27FC236}">
                <a16:creationId xmlns:a16="http://schemas.microsoft.com/office/drawing/2014/main" id="{56DDFD62-0BCA-0A9B-77F6-5C48AF788A03}"/>
              </a:ext>
            </a:extLst>
          </p:cNvPr>
          <p:cNvSpPr>
            <a:spLocks noGrp="1"/>
          </p:cNvSpPr>
          <p:nvPr>
            <p:ph type="sldNum" sz="quarter" idx="5"/>
          </p:nvPr>
        </p:nvSpPr>
        <p:spPr/>
        <p:txBody>
          <a:bodyPr/>
          <a:lstStyle/>
          <a:p>
            <a:fld id="{BB4DE3FC-14ED-5948-9E31-414629202971}" type="slidenum">
              <a:rPr lang="en-CH" smtClean="0"/>
              <a:t>6</a:t>
            </a:fld>
            <a:endParaRPr lang="en-CH"/>
          </a:p>
        </p:txBody>
      </p:sp>
    </p:spTree>
    <p:extLst>
      <p:ext uri="{BB962C8B-B14F-4D97-AF65-F5344CB8AC3E}">
        <p14:creationId xmlns:p14="http://schemas.microsoft.com/office/powerpoint/2010/main" val="29479965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1A922B-D073-8BE1-EB79-C57371E9FF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B763CC-4B13-3927-541F-D33B393D44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819BC4-C70C-B2B8-0CD5-24FEE67B6302}"/>
              </a:ext>
            </a:extLst>
          </p:cNvPr>
          <p:cNvSpPr>
            <a:spLocks noGrp="1"/>
          </p:cNvSpPr>
          <p:nvPr>
            <p:ph type="body" idx="1"/>
          </p:nvPr>
        </p:nvSpPr>
        <p:spPr/>
        <p:txBody>
          <a:bodyPr/>
          <a:lstStyle/>
          <a:p>
            <a:pPr marL="0" marR="0" lvl="0" indent="0" algn="l" defTabSz="914400" rtl="0" eaLnBrk="1" fontAlgn="auto" latinLnBrk="0" hangingPunct="1">
              <a:lnSpc>
                <a:spcPts val="1575"/>
              </a:lnSpc>
              <a:spcBef>
                <a:spcPts val="0"/>
              </a:spcBef>
              <a:spcAft>
                <a:spcPts val="800"/>
              </a:spcAft>
              <a:buClrTx/>
              <a:buSzTx/>
              <a:buFontTx/>
              <a:buNone/>
              <a:tabLst/>
              <a:defRPr/>
            </a:pPr>
            <a:r>
              <a:rPr lang="en-US" sz="1200" b="1" dirty="0">
                <a:solidFill>
                  <a:srgbClr val="1D1D1D"/>
                </a:solidFill>
                <a:latin typeface="Arial" panose="020B0604020202020204" pitchFamily="34" charset="0"/>
                <a:ea typeface="Arial" pitchFamily="34" charset="-122"/>
                <a:cs typeface="Arial" panose="020B0604020202020204" pitchFamily="34" charset="0"/>
              </a:rPr>
              <a:t>Assessment – </a:t>
            </a:r>
            <a:r>
              <a:rPr lang="en-US" sz="1200" b="1" dirty="0">
                <a:solidFill>
                  <a:srgbClr val="000000"/>
                </a:solidFill>
                <a:latin typeface="Arial" panose="020B0604020202020204" pitchFamily="34" charset="0"/>
                <a:ea typeface="Arial" pitchFamily="34" charset="-122"/>
                <a:cs typeface="Arial" panose="020B0604020202020204" pitchFamily="34" charset="0"/>
              </a:rPr>
              <a:t>Divergence from Consensus:</a:t>
            </a:r>
            <a:endParaRPr lang="en-US" sz="1200" dirty="0">
              <a:solidFill>
                <a:srgbClr val="1D1D1D"/>
              </a:solidFill>
              <a:latin typeface="Arial" panose="020B0604020202020204" pitchFamily="34" charset="0"/>
              <a:ea typeface="Arial" pitchFamily="34" charset="-122"/>
              <a:cs typeface="Arial" panose="020B0604020202020204" pitchFamily="34" charset="0"/>
            </a:endParaRPr>
          </a:p>
          <a:p>
            <a:pPr>
              <a:lnSpc>
                <a:spcPts val="1575"/>
              </a:lnSpc>
              <a:spcAft>
                <a:spcPts val="800"/>
              </a:spcAft>
            </a:pPr>
            <a:r>
              <a:rPr lang="en-US" sz="1200" dirty="0">
                <a:solidFill>
                  <a:srgbClr val="1D1D1D"/>
                </a:solidFill>
                <a:latin typeface="Arial" panose="020B0604020202020204" pitchFamily="34" charset="0"/>
                <a:ea typeface="Arial" pitchFamily="34" charset="-122"/>
                <a:cs typeface="Arial" panose="020B0604020202020204" pitchFamily="34" charset="0"/>
              </a:rPr>
              <a:t>Our sustained low-rate forecast contrasts with SPF's policy normalization, </a:t>
            </a:r>
            <a:r>
              <a:rPr lang="en-US" sz="1200" b="1" dirty="0">
                <a:solidFill>
                  <a:srgbClr val="1D1D1D"/>
                </a:solidFill>
                <a:latin typeface="Arial" panose="020B0604020202020204" pitchFamily="34" charset="0"/>
                <a:ea typeface="Arial" pitchFamily="34" charset="-122"/>
                <a:cs typeface="Arial" panose="020B0604020202020204" pitchFamily="34" charset="0"/>
              </a:rPr>
              <a:t>reflecting different assessments of underlying economic dynamics:</a:t>
            </a:r>
            <a:endParaRPr lang="en-US" sz="1200" dirty="0">
              <a:solidFill>
                <a:srgbClr val="1D1D1D"/>
              </a:solidFill>
              <a:latin typeface="Arial" panose="020B0604020202020204" pitchFamily="34" charset="0"/>
              <a:ea typeface="Arial" pitchFamily="34" charset="-122"/>
              <a:cs typeface="Arial" panose="020B0604020202020204" pitchFamily="34" charset="0"/>
            </a:endParaRPr>
          </a:p>
          <a:p>
            <a:pPr marL="285750" indent="-285750">
              <a:lnSpc>
                <a:spcPts val="1575"/>
              </a:lnSpc>
              <a:buFont typeface="Arial" panose="020B0604020202020204" pitchFamily="34" charset="0"/>
              <a:buChar char="•"/>
            </a:pPr>
            <a:r>
              <a:rPr lang="en-GB" sz="1200" dirty="0">
                <a:latin typeface="Arial" panose="020B0604020202020204" pitchFamily="34" charset="0"/>
                <a:cs typeface="Arial" panose="020B0604020202020204" pitchFamily="34" charset="0"/>
              </a:rPr>
              <a:t>The ECB SPF consensus seem to view any near-term weakness as cyclical rather than structural </a:t>
            </a:r>
            <a:r>
              <a:rPr lang="en-GB" sz="1200" b="1" dirty="0">
                <a:latin typeface="Arial" panose="020B0604020202020204" pitchFamily="34" charset="0"/>
                <a:cs typeface="Arial" panose="020B0604020202020204" pitchFamily="34" charset="0"/>
              </a:rPr>
              <a:t>allowing policy normalization by 2027.</a:t>
            </a:r>
          </a:p>
          <a:p>
            <a:pPr marL="285750" indent="-285750">
              <a:lnSpc>
                <a:spcPts val="1575"/>
              </a:lnSpc>
              <a:buFont typeface="Arial" panose="020B0604020202020204" pitchFamily="34" charset="0"/>
              <a:buChar char="•"/>
            </a:pPr>
            <a:r>
              <a:rPr lang="en-GB" sz="1200" dirty="0">
                <a:latin typeface="Arial" panose="020B0604020202020204" pitchFamily="34" charset="0"/>
                <a:cs typeface="Arial" panose="020B0604020202020204" pitchFamily="34" charset="0"/>
              </a:rPr>
              <a:t>Our forecast with its sustained low-rate environment, implies </a:t>
            </a:r>
            <a:r>
              <a:rPr lang="en-GB" sz="1200" b="1" dirty="0">
                <a:latin typeface="Arial" panose="020B0604020202020204" pitchFamily="34" charset="0"/>
                <a:cs typeface="Arial" panose="020B0604020202020204" pitchFamily="34" charset="0"/>
              </a:rPr>
              <a:t>greater concern about persistent economic slack </a:t>
            </a:r>
            <a:r>
              <a:rPr lang="en-GB" sz="1200" dirty="0">
                <a:latin typeface="Arial" panose="020B0604020202020204" pitchFamily="34" charset="0"/>
                <a:cs typeface="Arial" panose="020B0604020202020204" pitchFamily="34" charset="0"/>
              </a:rPr>
              <a:t>requiring the ECB to maintain accommodation for longer.</a:t>
            </a:r>
          </a:p>
        </p:txBody>
      </p:sp>
      <p:sp>
        <p:nvSpPr>
          <p:cNvPr id="4" name="Slide Number Placeholder 3">
            <a:extLst>
              <a:ext uri="{FF2B5EF4-FFF2-40B4-BE49-F238E27FC236}">
                <a16:creationId xmlns:a16="http://schemas.microsoft.com/office/drawing/2014/main" id="{4BBB58A3-153D-3E5D-3968-EB8842934B9D}"/>
              </a:ext>
            </a:extLst>
          </p:cNvPr>
          <p:cNvSpPr>
            <a:spLocks noGrp="1"/>
          </p:cNvSpPr>
          <p:nvPr>
            <p:ph type="sldNum" sz="quarter" idx="5"/>
          </p:nvPr>
        </p:nvSpPr>
        <p:spPr/>
        <p:txBody>
          <a:bodyPr/>
          <a:lstStyle/>
          <a:p>
            <a:fld id="{BB4DE3FC-14ED-5948-9E31-414629202971}" type="slidenum">
              <a:rPr lang="en-CH" smtClean="0"/>
              <a:t>7</a:t>
            </a:fld>
            <a:endParaRPr lang="en-CH"/>
          </a:p>
        </p:txBody>
      </p:sp>
    </p:spTree>
    <p:extLst>
      <p:ext uri="{BB962C8B-B14F-4D97-AF65-F5344CB8AC3E}">
        <p14:creationId xmlns:p14="http://schemas.microsoft.com/office/powerpoint/2010/main" val="516260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B8BAF5-5BA1-16B6-CE62-D88ADCEA4A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4ED077-2C4C-CDAE-4907-C35BA8BEE0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4F64A3-7BDB-9177-AECD-3DB99A9C72DF}"/>
              </a:ext>
            </a:extLst>
          </p:cNvPr>
          <p:cNvSpPr>
            <a:spLocks noGrp="1"/>
          </p:cNvSpPr>
          <p:nvPr>
            <p:ph type="body" idx="1"/>
          </p:nvPr>
        </p:nvSpPr>
        <p:spPr/>
        <p:txBody>
          <a:bodyPr/>
          <a:lstStyle/>
          <a:p>
            <a:r>
              <a:rPr lang="en-GB" sz="1200" kern="1200" dirty="0">
                <a:solidFill>
                  <a:schemeClr val="tx1"/>
                </a:solidFill>
                <a:effectLst/>
                <a:latin typeface="+mn-lt"/>
                <a:ea typeface="+mn-ea"/>
                <a:cs typeface="+mn-cs"/>
              </a:rPr>
              <a:t>Trade Policy Uncertainty Index reflects the frequency of articles in American newspapers that discuss policy-related economic uncertainty and also contain one or more references to trade policy.</a:t>
            </a:r>
          </a:p>
          <a:p>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a:t>
            </a:r>
            <a:r>
              <a:rPr lang="en-GB" b="0" i="0" u="none" strike="noStrike" dirty="0">
                <a:solidFill>
                  <a:srgbClr val="00002E"/>
                </a:solidFill>
                <a:effectLst/>
                <a:latin typeface="Inter"/>
              </a:rPr>
              <a:t>The European labour market remains resilient, with low unemployment levels, despite a decline in employment growth, according to the European Commission's latest </a:t>
            </a:r>
            <a:r>
              <a:rPr lang="en-GB" b="0" i="0" u="sng" dirty="0">
                <a:effectLst/>
                <a:latin typeface="Inter"/>
              </a:rPr>
              <a:t>Labour Market and Wage Developments in Europe</a:t>
            </a:r>
            <a:r>
              <a:rPr lang="en-GB" b="0" i="0" u="none" strike="noStrike" dirty="0">
                <a:solidFill>
                  <a:srgbClr val="00002E"/>
                </a:solidFill>
                <a:effectLst/>
                <a:latin typeface="Inter"/>
              </a:rPr>
              <a:t> report.</a:t>
            </a:r>
            <a:r>
              <a:rPr lang="en-CH" b="0" i="0" u="none" strike="noStrike" dirty="0">
                <a:solidFill>
                  <a:schemeClr val="tx1"/>
                </a:solidFill>
                <a:effectLst/>
                <a:latin typeface="+mn-lt"/>
              </a:rPr>
              <a:t>”</a:t>
            </a:r>
            <a:endParaRPr lang="en-GB" dirty="0">
              <a:solidFill>
                <a:srgbClr val="000000"/>
              </a:solidFill>
              <a:effectLst/>
              <a:latin typeface="Helvetica" pitchFamily="2" charset="0"/>
            </a:endParaRPr>
          </a:p>
          <a:p>
            <a:pPr>
              <a:buNone/>
            </a:pPr>
            <a:endParaRPr lang="en-GB" dirty="0">
              <a:solidFill>
                <a:srgbClr val="000000"/>
              </a:solidFill>
              <a:effectLst/>
              <a:latin typeface="Helvetica" pitchFamily="2" charset="0"/>
            </a:endParaRPr>
          </a:p>
          <a:p>
            <a:pPr>
              <a:buNone/>
            </a:pPr>
            <a:r>
              <a:rPr lang="en-GB" dirty="0">
                <a:solidFill>
                  <a:srgbClr val="000000"/>
                </a:solidFill>
                <a:effectLst/>
                <a:latin typeface="Helvetica" pitchFamily="2" charset="0"/>
              </a:rPr>
              <a:t>“The overall impact of a 15 percentage point increase in US tariffs on employment is estimated to be between 135 000 and 450 000 jobs with the effects being distributed unevenly across sectors and countries.” European Commission (2025, </a:t>
            </a:r>
            <a:r>
              <a:rPr lang="en-GB" b="0" i="0" u="sng" dirty="0">
                <a:effectLst/>
                <a:latin typeface="Inter"/>
              </a:rPr>
              <a:t>Labour Market and Wage Developments in Europe</a:t>
            </a:r>
            <a:r>
              <a:rPr lang="en-GB" b="0" i="0" u="none" strike="noStrike" dirty="0">
                <a:solidFill>
                  <a:srgbClr val="00002E"/>
                </a:solidFill>
                <a:effectLst/>
                <a:latin typeface="Inter"/>
              </a:rPr>
              <a:t> report</a:t>
            </a:r>
            <a:r>
              <a:rPr lang="en-GB" dirty="0">
                <a:solidFill>
                  <a:srgbClr val="000000"/>
                </a:solidFill>
                <a:effectLst/>
                <a:latin typeface="Helvetica" pitchFamily="2" charset="0"/>
              </a:rPr>
              <a:t>)</a:t>
            </a:r>
          </a:p>
          <a:p>
            <a:pPr>
              <a:buNone/>
            </a:pPr>
            <a:endParaRPr lang="en-GB" dirty="0">
              <a:solidFill>
                <a:srgbClr val="000000"/>
              </a:solidFill>
              <a:effectLst/>
              <a:latin typeface="Helvetica" pitchFamily="2" charset="0"/>
            </a:endParaRPr>
          </a:p>
          <a:p>
            <a:pPr>
              <a:buNone/>
            </a:pPr>
            <a:r>
              <a:rPr lang="en-GB" dirty="0">
                <a:solidFill>
                  <a:srgbClr val="000000"/>
                </a:solidFill>
                <a:effectLst/>
                <a:latin typeface="Helvetica" pitchFamily="2" charset="0"/>
              </a:rPr>
              <a:t>“</a:t>
            </a:r>
            <a:r>
              <a:rPr lang="en-GB" sz="1200" dirty="0">
                <a:solidFill>
                  <a:srgbClr val="000000"/>
                </a:solidFill>
                <a:latin typeface="Helvetica" pitchFamily="2" charset="0"/>
              </a:rPr>
              <a:t>The recent decline in manufacturing employment raises concerns about the service sector’s ability to fully absorb displaced workers. Unlike in the past, this shift is not accompanied by stronger productivity growth in manufacturing compared to services, potentially limiting future employment and income gains.” </a:t>
            </a:r>
            <a:r>
              <a:rPr lang="en-GB" dirty="0">
                <a:solidFill>
                  <a:srgbClr val="000000"/>
                </a:solidFill>
                <a:effectLst/>
                <a:latin typeface="Helvetica" pitchFamily="2" charset="0"/>
              </a:rPr>
              <a:t>European Commission (2025, </a:t>
            </a:r>
            <a:r>
              <a:rPr lang="en-GB" b="0" i="0" u="sng" dirty="0">
                <a:effectLst/>
                <a:latin typeface="Inter"/>
              </a:rPr>
              <a:t>Labour Market and Wage Developments in Europe</a:t>
            </a:r>
            <a:r>
              <a:rPr lang="en-GB" b="0" i="0" u="none" strike="noStrike" dirty="0">
                <a:solidFill>
                  <a:srgbClr val="00002E"/>
                </a:solidFill>
                <a:effectLst/>
                <a:latin typeface="Inter"/>
              </a:rPr>
              <a:t> report</a:t>
            </a:r>
            <a:r>
              <a:rPr lang="en-GB" dirty="0">
                <a:solidFill>
                  <a:srgbClr val="000000"/>
                </a:solidFill>
                <a:effectLst/>
                <a:latin typeface="Helvetica" pitchFamily="2" charset="0"/>
              </a:rPr>
              <a:t>)</a:t>
            </a:r>
            <a:endParaRPr lang="en-US" sz="1200" b="1" dirty="0">
              <a:solidFill>
                <a:srgbClr val="1D1D1D"/>
              </a:solidFill>
              <a:latin typeface="Arial" panose="020B0604020202020204" pitchFamily="34" charset="0"/>
              <a:ea typeface="Arial" pitchFamily="34" charset="-122"/>
              <a:cs typeface="Arial" panose="020B0604020202020204" pitchFamily="34" charset="0"/>
            </a:endParaRPr>
          </a:p>
          <a:p>
            <a:pPr>
              <a:buNone/>
            </a:pPr>
            <a:endParaRPr lang="en-GB" dirty="0">
              <a:solidFill>
                <a:srgbClr val="000000"/>
              </a:solidFill>
              <a:effectLst/>
              <a:latin typeface="Helvetica" pitchFamily="2" charset="0"/>
            </a:endParaRPr>
          </a:p>
          <a:p>
            <a:pPr>
              <a:buNone/>
            </a:pPr>
            <a:r>
              <a:rPr lang="en-GB" dirty="0">
                <a:solidFill>
                  <a:srgbClr val="000000"/>
                </a:solidFill>
                <a:effectLst/>
                <a:latin typeface="Helvetica" pitchFamily="2" charset="0"/>
              </a:rPr>
              <a:t>“While labour market outcomes have been favourable in recent years, the sustainability of high employment growth is increasingly challenged by structural trends. Demographic change is slowing labour force expansion and driving labour and skill shortages, which in turn risks to hamper the EU growth potential and EU’s competitiveness. The recent decline in manufacturing employment raises concerns about the service sector’s ability to fully absorb displaced workers. Unlike in the past, this shift is not accompanied by stronger productivity growth in manufacturing compared to services, potentially limiting future employment and income gains. The EU’s persistently weak productivity growth – especially compared to other advanced economies like the United States – is a major challenge, undermining competitiveness, job creation, and economic resilience. Rising global trade uncertainty poses short- and long-term employment risks, notably for countries and sectors more reliant on international trade.” European Commission (2025, </a:t>
            </a:r>
            <a:r>
              <a:rPr lang="en-GB" b="0" i="0" u="sng" dirty="0">
                <a:effectLst/>
                <a:latin typeface="Inter"/>
              </a:rPr>
              <a:t>Labour Market and Wage Developments in Europe</a:t>
            </a:r>
            <a:r>
              <a:rPr lang="en-GB" b="0" i="0" u="none" strike="noStrike" dirty="0">
                <a:solidFill>
                  <a:srgbClr val="00002E"/>
                </a:solidFill>
                <a:effectLst/>
                <a:latin typeface="Inter"/>
              </a:rPr>
              <a:t> report</a:t>
            </a:r>
            <a:r>
              <a:rPr lang="en-GB" dirty="0">
                <a:solidFill>
                  <a:srgbClr val="000000"/>
                </a:solidFill>
                <a:effectLst/>
                <a:latin typeface="Helvetica" pitchFamily="2" charset="0"/>
              </a:rPr>
              <a:t>)</a:t>
            </a:r>
            <a:endParaRPr lang="en-CH" dirty="0"/>
          </a:p>
        </p:txBody>
      </p:sp>
      <p:sp>
        <p:nvSpPr>
          <p:cNvPr id="4" name="Slide Number Placeholder 3">
            <a:extLst>
              <a:ext uri="{FF2B5EF4-FFF2-40B4-BE49-F238E27FC236}">
                <a16:creationId xmlns:a16="http://schemas.microsoft.com/office/drawing/2014/main" id="{A503BAE1-1E91-8F79-4F27-D2ABB87D8B32}"/>
              </a:ext>
            </a:extLst>
          </p:cNvPr>
          <p:cNvSpPr>
            <a:spLocks noGrp="1"/>
          </p:cNvSpPr>
          <p:nvPr>
            <p:ph type="sldNum" sz="quarter" idx="5"/>
          </p:nvPr>
        </p:nvSpPr>
        <p:spPr/>
        <p:txBody>
          <a:bodyPr/>
          <a:lstStyle/>
          <a:p>
            <a:fld id="{BB4DE3FC-14ED-5948-9E31-414629202971}" type="slidenum">
              <a:rPr lang="en-CH" smtClean="0"/>
              <a:t>8</a:t>
            </a:fld>
            <a:endParaRPr lang="en-CH"/>
          </a:p>
        </p:txBody>
      </p:sp>
    </p:spTree>
    <p:extLst>
      <p:ext uri="{BB962C8B-B14F-4D97-AF65-F5344CB8AC3E}">
        <p14:creationId xmlns:p14="http://schemas.microsoft.com/office/powerpoint/2010/main" val="3251783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9EA52B-767F-8464-7D94-458BE8AE45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BA962A-B72A-FDA3-C0DF-3E8325637F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83D825-1EAA-0DD3-452F-BA2B3D139077}"/>
              </a:ext>
            </a:extLst>
          </p:cNvPr>
          <p:cNvSpPr>
            <a:spLocks noGrp="1"/>
          </p:cNvSpPr>
          <p:nvPr>
            <p:ph type="body" idx="1"/>
          </p:nvPr>
        </p:nvSpPr>
        <p:spPr/>
        <p:txBody>
          <a:bodyPr/>
          <a:lstStyle/>
          <a:p>
            <a:endParaRPr lang="en-CH" dirty="0"/>
          </a:p>
        </p:txBody>
      </p:sp>
      <p:sp>
        <p:nvSpPr>
          <p:cNvPr id="4" name="Slide Number Placeholder 3">
            <a:extLst>
              <a:ext uri="{FF2B5EF4-FFF2-40B4-BE49-F238E27FC236}">
                <a16:creationId xmlns:a16="http://schemas.microsoft.com/office/drawing/2014/main" id="{FE30EDE1-6B34-F210-F765-6C56734463AD}"/>
              </a:ext>
            </a:extLst>
          </p:cNvPr>
          <p:cNvSpPr>
            <a:spLocks noGrp="1"/>
          </p:cNvSpPr>
          <p:nvPr>
            <p:ph type="sldNum" sz="quarter" idx="5"/>
          </p:nvPr>
        </p:nvSpPr>
        <p:spPr/>
        <p:txBody>
          <a:bodyPr/>
          <a:lstStyle/>
          <a:p>
            <a:fld id="{BB4DE3FC-14ED-5948-9E31-414629202971}" type="slidenum">
              <a:rPr lang="en-CH" smtClean="0"/>
              <a:t>9</a:t>
            </a:fld>
            <a:endParaRPr lang="en-CH"/>
          </a:p>
        </p:txBody>
      </p:sp>
    </p:spTree>
    <p:extLst>
      <p:ext uri="{BB962C8B-B14F-4D97-AF65-F5344CB8AC3E}">
        <p14:creationId xmlns:p14="http://schemas.microsoft.com/office/powerpoint/2010/main" val="25495575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06C41-08F9-2335-B574-AC18980A40F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230A7DA5-106D-33F1-EFCB-3B095C7A0E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7FEBB7E1-1B94-841D-8E13-AC73BA07C420}"/>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5" name="Footer Placeholder 4">
            <a:extLst>
              <a:ext uri="{FF2B5EF4-FFF2-40B4-BE49-F238E27FC236}">
                <a16:creationId xmlns:a16="http://schemas.microsoft.com/office/drawing/2014/main" id="{AEFBA86C-BFB9-BF76-7BBC-841449F5D6AB}"/>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C751C946-50D8-BD8B-2BC3-7A86968A9076}"/>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1725038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255A5-D102-D79F-478C-B174FE90B546}"/>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F952F8D4-47CA-4F27-4E91-ABC0E0D1BA4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1EAEEFC3-B581-CA66-B82A-1F090E417945}"/>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5" name="Footer Placeholder 4">
            <a:extLst>
              <a:ext uri="{FF2B5EF4-FFF2-40B4-BE49-F238E27FC236}">
                <a16:creationId xmlns:a16="http://schemas.microsoft.com/office/drawing/2014/main" id="{F324A50D-F50F-25F0-8A50-0D5CACF0CE6C}"/>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F66F2371-C409-2537-AF26-01085FEF0A86}"/>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2699097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77DA49-D857-A6CD-D508-8A35006F2AD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28B4B437-EA89-F50A-0A1B-C7C55926422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A6CC1890-F96A-40E8-96D4-EAF8EB28DA48}"/>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5" name="Footer Placeholder 4">
            <a:extLst>
              <a:ext uri="{FF2B5EF4-FFF2-40B4-BE49-F238E27FC236}">
                <a16:creationId xmlns:a16="http://schemas.microsoft.com/office/drawing/2014/main" id="{17995021-D978-27D8-D21E-4B09361D83D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E7ECADC-F633-C9C4-A114-FDBD115069CC}"/>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4271980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9AF65-01AA-20F5-DC26-BDAFAB48A200}"/>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63EC816D-56DC-6DFC-7420-FEAB41A7B77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526E80EB-6AB5-26B5-58CF-D39C258FCC5F}"/>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5" name="Footer Placeholder 4">
            <a:extLst>
              <a:ext uri="{FF2B5EF4-FFF2-40B4-BE49-F238E27FC236}">
                <a16:creationId xmlns:a16="http://schemas.microsoft.com/office/drawing/2014/main" id="{92FAB2FD-8796-3D5E-E8D0-2681D63308D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C2736F0A-7C37-EB28-3137-706C42662549}"/>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645192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EE57B-45B8-412A-484A-A95ECA8393F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BE7EF11F-AA7D-7071-B185-AA67241BEEB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F1B85F2-B346-4574-DB29-A1451DDA4241}"/>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5" name="Footer Placeholder 4">
            <a:extLst>
              <a:ext uri="{FF2B5EF4-FFF2-40B4-BE49-F238E27FC236}">
                <a16:creationId xmlns:a16="http://schemas.microsoft.com/office/drawing/2014/main" id="{3DD7C519-A104-EB54-7965-B1621BCB9405}"/>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7147F13-C916-4429-D68D-12FAAB937EED}"/>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1577196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214E6-0D81-EE46-D7F0-AC9E27961D54}"/>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5B907F8E-B3D1-7D4A-5630-D94A7555A45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BBEB6A51-A567-85C0-A388-4C67F30F52E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C41C423F-7612-1130-A243-A6EF0D2CE922}"/>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6" name="Footer Placeholder 5">
            <a:extLst>
              <a:ext uri="{FF2B5EF4-FFF2-40B4-BE49-F238E27FC236}">
                <a16:creationId xmlns:a16="http://schemas.microsoft.com/office/drawing/2014/main" id="{85D019C9-BEA5-6DD1-6D25-0E9AD33F6AFC}"/>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EAE5D7E-6810-FBD0-7EA6-097A8E32D39D}"/>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36042880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DE74B-6D8E-8754-C7DC-AA7DD27C5A6D}"/>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ED0B3A7C-DA27-4D61-E801-98A4583239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22B84BE-078A-BD56-82B2-B9C1B5F8A24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B67ADE01-FB30-839A-BE39-02DB7256F1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72BEBEC-653C-98CB-B301-3E6EDFDA12E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296DFBC2-BE66-8BF2-E30E-A5F666270E40}"/>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8" name="Footer Placeholder 7">
            <a:extLst>
              <a:ext uri="{FF2B5EF4-FFF2-40B4-BE49-F238E27FC236}">
                <a16:creationId xmlns:a16="http://schemas.microsoft.com/office/drawing/2014/main" id="{E4D76832-B478-2669-0DF1-0CA5919DE878}"/>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4FC9C0B8-AA94-D0D1-9838-CA631E1669C6}"/>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3256258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82100-B5AE-A9EF-E4D9-3F6F5C76BD68}"/>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85F1143B-EDB2-7DBF-E29C-4F2C83A944E0}"/>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4" name="Footer Placeholder 3">
            <a:extLst>
              <a:ext uri="{FF2B5EF4-FFF2-40B4-BE49-F238E27FC236}">
                <a16:creationId xmlns:a16="http://schemas.microsoft.com/office/drawing/2014/main" id="{4D1DA5E6-843D-C6ED-C7DC-A27F3E581924}"/>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138BC870-944F-9D9D-A40F-8C59E5E70C52}"/>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1329192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A01986-707B-D78C-B716-A9D79409D3AA}"/>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3" name="Footer Placeholder 2">
            <a:extLst>
              <a:ext uri="{FF2B5EF4-FFF2-40B4-BE49-F238E27FC236}">
                <a16:creationId xmlns:a16="http://schemas.microsoft.com/office/drawing/2014/main" id="{D769E4E6-CD30-C7D0-30D2-6E41A9F4D696}"/>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AB950199-11EA-FCD5-3E2C-4B922B67053B}"/>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623706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3E5C0-5C67-02FA-B973-D928D098BBC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D0428F63-41C4-0AFE-0D40-C261F77A44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2B78309B-0915-6FFD-8329-45C7E16C68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2ED3D05-E936-8728-E178-FFE40E5D1731}"/>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6" name="Footer Placeholder 5">
            <a:extLst>
              <a:ext uri="{FF2B5EF4-FFF2-40B4-BE49-F238E27FC236}">
                <a16:creationId xmlns:a16="http://schemas.microsoft.com/office/drawing/2014/main" id="{F1D2EBD2-D9C9-D818-7A15-C2FE9FE6D53C}"/>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60CAEC0-FB11-13BB-2571-205AAD295469}"/>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2666225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B54B6-ACDB-EB3D-6761-EDF5F34A3B6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4A1A7E07-C4D6-DD2B-D647-2E8FA52AF0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1AD9196F-7AA1-0FA1-DFFA-CC9A32EE77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643C3BA-085C-9287-DF54-35D447C37B0A}"/>
              </a:ext>
            </a:extLst>
          </p:cNvPr>
          <p:cNvSpPr>
            <a:spLocks noGrp="1"/>
          </p:cNvSpPr>
          <p:nvPr>
            <p:ph type="dt" sz="half" idx="10"/>
          </p:nvPr>
        </p:nvSpPr>
        <p:spPr/>
        <p:txBody>
          <a:bodyPr/>
          <a:lstStyle/>
          <a:p>
            <a:fld id="{7249E5BA-A535-BB46-A000-98155331F10A}" type="datetimeFigureOut">
              <a:rPr lang="en-CH" smtClean="0"/>
              <a:t>11.12.2025</a:t>
            </a:fld>
            <a:endParaRPr lang="en-CH"/>
          </a:p>
        </p:txBody>
      </p:sp>
      <p:sp>
        <p:nvSpPr>
          <p:cNvPr id="6" name="Footer Placeholder 5">
            <a:extLst>
              <a:ext uri="{FF2B5EF4-FFF2-40B4-BE49-F238E27FC236}">
                <a16:creationId xmlns:a16="http://schemas.microsoft.com/office/drawing/2014/main" id="{EB24AB6F-67A5-1E54-BAF2-F1BDD67B034A}"/>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E7155F5B-ABC9-0EC3-7D7B-36A0FF1249E2}"/>
              </a:ext>
            </a:extLst>
          </p:cNvPr>
          <p:cNvSpPr>
            <a:spLocks noGrp="1"/>
          </p:cNvSpPr>
          <p:nvPr>
            <p:ph type="sldNum" sz="quarter" idx="12"/>
          </p:nvPr>
        </p:nvSpPr>
        <p:spPr/>
        <p:txBody>
          <a:bodyPr/>
          <a:lstStyle/>
          <a:p>
            <a:fld id="{A1C73A08-FD1F-E043-9E53-E85D23DCF664}" type="slidenum">
              <a:rPr lang="en-CH" smtClean="0"/>
              <a:t>‹#›</a:t>
            </a:fld>
            <a:endParaRPr lang="en-CH"/>
          </a:p>
        </p:txBody>
      </p:sp>
    </p:spTree>
    <p:extLst>
      <p:ext uri="{BB962C8B-B14F-4D97-AF65-F5344CB8AC3E}">
        <p14:creationId xmlns:p14="http://schemas.microsoft.com/office/powerpoint/2010/main" val="1582602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28F08C-4EB0-6E68-1D1C-B12D342698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4F48A657-0AAE-22E7-80C5-C75B3E1FBE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013CD62-3109-2E73-9434-98AD06E796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249E5BA-A535-BB46-A000-98155331F10A}" type="datetimeFigureOut">
              <a:rPr lang="en-CH" smtClean="0"/>
              <a:t>11.12.2025</a:t>
            </a:fld>
            <a:endParaRPr lang="en-CH"/>
          </a:p>
        </p:txBody>
      </p:sp>
      <p:sp>
        <p:nvSpPr>
          <p:cNvPr id="5" name="Footer Placeholder 4">
            <a:extLst>
              <a:ext uri="{FF2B5EF4-FFF2-40B4-BE49-F238E27FC236}">
                <a16:creationId xmlns:a16="http://schemas.microsoft.com/office/drawing/2014/main" id="{8FC97C77-FA76-DFE3-94C6-650D6538A5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H"/>
          </a:p>
        </p:txBody>
      </p:sp>
      <p:sp>
        <p:nvSpPr>
          <p:cNvPr id="6" name="Slide Number Placeholder 5">
            <a:extLst>
              <a:ext uri="{FF2B5EF4-FFF2-40B4-BE49-F238E27FC236}">
                <a16:creationId xmlns:a16="http://schemas.microsoft.com/office/drawing/2014/main" id="{5F36E7FD-0A84-C3A9-F170-0ACC63EC5D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1C73A08-FD1F-E043-9E53-E85D23DCF664}" type="slidenum">
              <a:rPr lang="en-CH" smtClean="0"/>
              <a:t>‹#›</a:t>
            </a:fld>
            <a:endParaRPr lang="en-CH"/>
          </a:p>
        </p:txBody>
      </p:sp>
    </p:spTree>
    <p:extLst>
      <p:ext uri="{BB962C8B-B14F-4D97-AF65-F5344CB8AC3E}">
        <p14:creationId xmlns:p14="http://schemas.microsoft.com/office/powerpoint/2010/main" val="17787299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F37A8BBD-597A-C0D2-DE1F-63F94361C087}"/>
            </a:ext>
          </a:extLst>
        </p:cNvPr>
        <p:cNvGrpSpPr/>
        <p:nvPr/>
      </p:nvGrpSpPr>
      <p:grpSpPr>
        <a:xfrm>
          <a:off x="0" y="0"/>
          <a:ext cx="0" cy="0"/>
          <a:chOff x="0" y="0"/>
          <a:chExt cx="0" cy="0"/>
        </a:xfrm>
      </p:grpSpPr>
      <p:pic>
        <p:nvPicPr>
          <p:cNvPr id="30" name="Picture 29" descr="Lines on wood">
            <a:extLst>
              <a:ext uri="{FF2B5EF4-FFF2-40B4-BE49-F238E27FC236}">
                <a16:creationId xmlns:a16="http://schemas.microsoft.com/office/drawing/2014/main" id="{4A66FAF9-C6E2-9992-F0FC-DCF45516D9C4}"/>
              </a:ext>
            </a:extLst>
          </p:cNvPr>
          <p:cNvPicPr>
            <a:picLocks noChangeAspect="1"/>
          </p:cNvPicPr>
          <p:nvPr/>
        </p:nvPicPr>
        <p:blipFill>
          <a:blip r:embed="rId3"/>
          <a:srcRect b="15625"/>
          <a:stretch>
            <a:fillRect/>
          </a:stretch>
        </p:blipFill>
        <p:spPr>
          <a:xfrm>
            <a:off x="0" y="0"/>
            <a:ext cx="12192000" cy="6858000"/>
          </a:xfrm>
          <a:prstGeom prst="rect">
            <a:avLst/>
          </a:prstGeom>
        </p:spPr>
      </p:pic>
      <p:sp>
        <p:nvSpPr>
          <p:cNvPr id="36" name="Rectangle 35">
            <a:extLst>
              <a:ext uri="{FF2B5EF4-FFF2-40B4-BE49-F238E27FC236}">
                <a16:creationId xmlns:a16="http://schemas.microsoft.com/office/drawing/2014/main" id="{6E7ACA23-89A9-41AD-B868-87518C71569C}"/>
              </a:ext>
            </a:extLst>
          </p:cNvPr>
          <p:cNvSpPr/>
          <p:nvPr/>
        </p:nvSpPr>
        <p:spPr>
          <a:xfrm>
            <a:off x="-116398" y="-143747"/>
            <a:ext cx="7386627" cy="7036635"/>
          </a:xfrm>
          <a:prstGeom prst="rect">
            <a:avLst/>
          </a:prstGeom>
          <a:solidFill>
            <a:srgbClr val="00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latin typeface="Arial" panose="020B0604020202020204" pitchFamily="34" charset="0"/>
              <a:cs typeface="Arial" panose="020B0604020202020204" pitchFamily="34" charset="0"/>
            </a:endParaRPr>
          </a:p>
        </p:txBody>
      </p:sp>
      <p:sp>
        <p:nvSpPr>
          <p:cNvPr id="37" name="Title 3">
            <a:extLst>
              <a:ext uri="{FF2B5EF4-FFF2-40B4-BE49-F238E27FC236}">
                <a16:creationId xmlns:a16="http://schemas.microsoft.com/office/drawing/2014/main" id="{7EC982B8-DBC3-861E-7429-14DE57A13376}"/>
              </a:ext>
            </a:extLst>
          </p:cNvPr>
          <p:cNvSpPr txBox="1">
            <a:spLocks/>
          </p:cNvSpPr>
          <p:nvPr/>
        </p:nvSpPr>
        <p:spPr>
          <a:xfrm>
            <a:off x="259231" y="2121475"/>
            <a:ext cx="6627343"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H" b="1" dirty="0">
                <a:solidFill>
                  <a:schemeClr val="bg1">
                    <a:lumMod val="95000"/>
                  </a:schemeClr>
                </a:solidFill>
                <a:latin typeface="Arial" panose="020B0604020202020204" pitchFamily="34" charset="0"/>
                <a:cs typeface="Arial" panose="020B0604020202020204" pitchFamily="34" charset="0"/>
              </a:rPr>
              <a:t>INTERST RATE ON THE ECB DEPOSIT FACILITY</a:t>
            </a:r>
          </a:p>
        </p:txBody>
      </p:sp>
      <p:sp>
        <p:nvSpPr>
          <p:cNvPr id="38" name="Title 3">
            <a:extLst>
              <a:ext uri="{FF2B5EF4-FFF2-40B4-BE49-F238E27FC236}">
                <a16:creationId xmlns:a16="http://schemas.microsoft.com/office/drawing/2014/main" id="{28F11FCD-A7A7-9290-F1CA-CBA8E660F6DB}"/>
              </a:ext>
            </a:extLst>
          </p:cNvPr>
          <p:cNvSpPr txBox="1">
            <a:spLocks/>
          </p:cNvSpPr>
          <p:nvPr/>
        </p:nvSpPr>
        <p:spPr>
          <a:xfrm>
            <a:off x="259232" y="3464542"/>
            <a:ext cx="3826277"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H" sz="2400" b="1" dirty="0">
                <a:solidFill>
                  <a:srgbClr val="69A3D1"/>
                </a:solidFill>
                <a:latin typeface="Arial" panose="020B0604020202020204" pitchFamily="34" charset="0"/>
                <a:cs typeface="Arial" panose="020B0604020202020204" pitchFamily="34" charset="0"/>
              </a:rPr>
              <a:t>2026-2027 FORECASTS</a:t>
            </a:r>
          </a:p>
        </p:txBody>
      </p:sp>
      <p:sp>
        <p:nvSpPr>
          <p:cNvPr id="39" name="Rectangle 38">
            <a:extLst>
              <a:ext uri="{FF2B5EF4-FFF2-40B4-BE49-F238E27FC236}">
                <a16:creationId xmlns:a16="http://schemas.microsoft.com/office/drawing/2014/main" id="{155C8AAD-3AD7-B7B7-C827-DB77DC3530AC}"/>
              </a:ext>
            </a:extLst>
          </p:cNvPr>
          <p:cNvSpPr/>
          <p:nvPr/>
        </p:nvSpPr>
        <p:spPr>
          <a:xfrm>
            <a:off x="354563" y="3391678"/>
            <a:ext cx="6361030" cy="45719"/>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78BC46C6-A60E-0B72-CF49-3FCD2E31ED8F}"/>
              </a:ext>
            </a:extLst>
          </p:cNvPr>
          <p:cNvSpPr/>
          <p:nvPr/>
        </p:nvSpPr>
        <p:spPr>
          <a:xfrm>
            <a:off x="-116397" y="5344634"/>
            <a:ext cx="12767508" cy="156028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latin typeface="Arial" panose="020B0604020202020204" pitchFamily="34" charset="0"/>
              <a:cs typeface="Arial" panose="020B0604020202020204" pitchFamily="34" charset="0"/>
            </a:endParaRPr>
          </a:p>
        </p:txBody>
      </p:sp>
      <p:pic>
        <p:nvPicPr>
          <p:cNvPr id="41" name="Picture 40">
            <a:extLst>
              <a:ext uri="{FF2B5EF4-FFF2-40B4-BE49-F238E27FC236}">
                <a16:creationId xmlns:a16="http://schemas.microsoft.com/office/drawing/2014/main" id="{644D4570-1B4C-94F6-B5DE-B8870D4672F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410"/>
          <a:stretch>
            <a:fillRect/>
          </a:stretch>
        </p:blipFill>
        <p:spPr bwMode="auto">
          <a:xfrm>
            <a:off x="8058185" y="5834743"/>
            <a:ext cx="3766341" cy="556007"/>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41">
            <a:extLst>
              <a:ext uri="{FF2B5EF4-FFF2-40B4-BE49-F238E27FC236}">
                <a16:creationId xmlns:a16="http://schemas.microsoft.com/office/drawing/2014/main" id="{B209F582-A61D-B2F3-BCC2-81AB8DCAD27B}"/>
              </a:ext>
            </a:extLst>
          </p:cNvPr>
          <p:cNvSpPr/>
          <p:nvPr/>
        </p:nvSpPr>
        <p:spPr>
          <a:xfrm flipH="1" flipV="1">
            <a:off x="11824526" y="6248481"/>
            <a:ext cx="129600" cy="124421"/>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805683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1BB1D183-CB6D-5F52-46EE-8FAAD494E003}"/>
            </a:ext>
          </a:extLst>
        </p:cNvPr>
        <p:cNvGrpSpPr/>
        <p:nvPr/>
      </p:nvGrpSpPr>
      <p:grpSpPr>
        <a:xfrm>
          <a:off x="0" y="0"/>
          <a:ext cx="0" cy="0"/>
          <a:chOff x="0" y="0"/>
          <a:chExt cx="0" cy="0"/>
        </a:xfrm>
      </p:grpSpPr>
      <p:pic>
        <p:nvPicPr>
          <p:cNvPr id="12" name="Picture 11" descr="Lines on wood">
            <a:extLst>
              <a:ext uri="{FF2B5EF4-FFF2-40B4-BE49-F238E27FC236}">
                <a16:creationId xmlns:a16="http://schemas.microsoft.com/office/drawing/2014/main" id="{68F97768-BF4A-A3A0-8385-BFE1F21584CA}"/>
              </a:ext>
            </a:extLst>
          </p:cNvPr>
          <p:cNvPicPr>
            <a:picLocks noChangeAspect="1"/>
          </p:cNvPicPr>
          <p:nvPr/>
        </p:nvPicPr>
        <p:blipFill>
          <a:blip r:embed="rId2"/>
          <a:srcRect b="15625"/>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958074A-6095-17F8-ECDA-ACCC25D40C17}"/>
              </a:ext>
            </a:extLst>
          </p:cNvPr>
          <p:cNvSpPr/>
          <p:nvPr/>
        </p:nvSpPr>
        <p:spPr>
          <a:xfrm>
            <a:off x="-212650" y="-143747"/>
            <a:ext cx="12767508" cy="7036635"/>
          </a:xfrm>
          <a:prstGeom prst="rect">
            <a:avLst/>
          </a:prstGeom>
          <a:solidFill>
            <a:srgbClr val="00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09AC7D07-E8A2-951F-6F00-A04B6C257AB1}"/>
              </a:ext>
            </a:extLst>
          </p:cNvPr>
          <p:cNvSpPr/>
          <p:nvPr/>
        </p:nvSpPr>
        <p:spPr>
          <a:xfrm>
            <a:off x="-204402" y="5332602"/>
            <a:ext cx="12767508" cy="156028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latin typeface="Arial" panose="020B0604020202020204" pitchFamily="34" charset="0"/>
              <a:cs typeface="Arial" panose="020B0604020202020204" pitchFamily="34" charset="0"/>
            </a:endParaRPr>
          </a:p>
        </p:txBody>
      </p:sp>
      <p:pic>
        <p:nvPicPr>
          <p:cNvPr id="20" name="Picture 19">
            <a:extLst>
              <a:ext uri="{FF2B5EF4-FFF2-40B4-BE49-F238E27FC236}">
                <a16:creationId xmlns:a16="http://schemas.microsoft.com/office/drawing/2014/main" id="{424C508F-60A8-4A5B-315C-850DC504F0F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10"/>
          <a:stretch>
            <a:fillRect/>
          </a:stretch>
        </p:blipFill>
        <p:spPr bwMode="auto">
          <a:xfrm>
            <a:off x="8058185" y="5834743"/>
            <a:ext cx="3766341" cy="556007"/>
          </a:xfrm>
          <a:prstGeom prst="rect">
            <a:avLst/>
          </a:prstGeom>
          <a:noFill/>
          <a:extLst>
            <a:ext uri="{909E8E84-426E-40DD-AFC4-6F175D3DCCD1}">
              <a14:hiddenFill xmlns:a14="http://schemas.microsoft.com/office/drawing/2010/main">
                <a:solidFill>
                  <a:srgbClr val="FFFFFF"/>
                </a:solidFill>
              </a14:hiddenFill>
            </a:ext>
          </a:extLst>
        </p:spPr>
      </p:pic>
      <p:sp>
        <p:nvSpPr>
          <p:cNvPr id="21" name="Title 3">
            <a:extLst>
              <a:ext uri="{FF2B5EF4-FFF2-40B4-BE49-F238E27FC236}">
                <a16:creationId xmlns:a16="http://schemas.microsoft.com/office/drawing/2014/main" id="{C2FD1A3C-324B-76C6-BEEA-74453A203E3B}"/>
              </a:ext>
            </a:extLst>
          </p:cNvPr>
          <p:cNvSpPr txBox="1">
            <a:spLocks/>
          </p:cNvSpPr>
          <p:nvPr/>
        </p:nvSpPr>
        <p:spPr>
          <a:xfrm>
            <a:off x="3002648" y="1969877"/>
            <a:ext cx="6186704"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CH" sz="6600" b="1" dirty="0">
                <a:solidFill>
                  <a:schemeClr val="bg1">
                    <a:lumMod val="95000"/>
                  </a:schemeClr>
                </a:solidFill>
                <a:latin typeface="Arial" panose="020B0604020202020204" pitchFamily="34" charset="0"/>
                <a:cs typeface="Arial" panose="020B0604020202020204" pitchFamily="34" charset="0"/>
              </a:rPr>
              <a:t>THANK YOU</a:t>
            </a:r>
          </a:p>
          <a:p>
            <a:pPr algn="ctr"/>
            <a:r>
              <a:rPr lang="en-CH" b="1" dirty="0">
                <a:solidFill>
                  <a:srgbClr val="69A3D1"/>
                </a:solidFill>
                <a:latin typeface="Arial" panose="020B0604020202020204" pitchFamily="34" charset="0"/>
                <a:cs typeface="Arial" panose="020B0604020202020204" pitchFamily="34" charset="0"/>
              </a:rPr>
              <a:t>ANY QUESTIONS?</a:t>
            </a:r>
          </a:p>
        </p:txBody>
      </p:sp>
      <p:sp>
        <p:nvSpPr>
          <p:cNvPr id="22" name="Rectangle 21">
            <a:extLst>
              <a:ext uri="{FF2B5EF4-FFF2-40B4-BE49-F238E27FC236}">
                <a16:creationId xmlns:a16="http://schemas.microsoft.com/office/drawing/2014/main" id="{5B96B755-3DC6-6D79-C6E9-B2E1E9F7F2AC}"/>
              </a:ext>
            </a:extLst>
          </p:cNvPr>
          <p:cNvSpPr/>
          <p:nvPr/>
        </p:nvSpPr>
        <p:spPr>
          <a:xfrm flipH="1" flipV="1">
            <a:off x="11824526" y="6248481"/>
            <a:ext cx="129600" cy="124421"/>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737198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870EA-E8C0-3943-D49B-F0479DE2F090}"/>
            </a:ext>
          </a:extLst>
        </p:cNvPr>
        <p:cNvGrpSpPr/>
        <p:nvPr/>
      </p:nvGrpSpPr>
      <p:grpSpPr>
        <a:xfrm>
          <a:off x="0" y="0"/>
          <a:ext cx="0" cy="0"/>
          <a:chOff x="0" y="0"/>
          <a:chExt cx="0" cy="0"/>
        </a:xfrm>
      </p:grpSpPr>
      <p:sp>
        <p:nvSpPr>
          <p:cNvPr id="20" name="Text 14">
            <a:extLst>
              <a:ext uri="{FF2B5EF4-FFF2-40B4-BE49-F238E27FC236}">
                <a16:creationId xmlns:a16="http://schemas.microsoft.com/office/drawing/2014/main" id="{EF8F4A50-3937-01E6-7C48-DB2D6FBA7EE4}"/>
              </a:ext>
            </a:extLst>
          </p:cNvPr>
          <p:cNvSpPr/>
          <p:nvPr/>
        </p:nvSpPr>
        <p:spPr>
          <a:xfrm>
            <a:off x="378357" y="3652018"/>
            <a:ext cx="2660427" cy="1825976"/>
          </a:xfrm>
          <a:prstGeom prst="roundRect">
            <a:avLst>
              <a:gd name="adj" fmla="val 6780"/>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 name="Footer Placeholder 9">
            <a:extLst>
              <a:ext uri="{FF2B5EF4-FFF2-40B4-BE49-F238E27FC236}">
                <a16:creationId xmlns:a16="http://schemas.microsoft.com/office/drawing/2014/main" id="{6E79E096-59EC-EDE5-68ED-2423147F4465}"/>
              </a:ext>
            </a:extLst>
          </p:cNvPr>
          <p:cNvSpPr>
            <a:spLocks noGrp="1"/>
          </p:cNvSpPr>
          <p:nvPr>
            <p:ph type="ftr" sz="quarter" idx="11"/>
          </p:nvPr>
        </p:nvSpPr>
        <p:spPr>
          <a:xfrm>
            <a:off x="9515061" y="6329583"/>
            <a:ext cx="2394551" cy="365125"/>
          </a:xfrm>
        </p:spPr>
        <p:txBody>
          <a:bodyPr/>
          <a:lstStyle/>
          <a:p>
            <a:pPr algn="r"/>
            <a:r>
              <a:rPr lang="en-GB" sz="800" dirty="0">
                <a:solidFill>
                  <a:srgbClr val="000000"/>
                </a:solidFill>
                <a:latin typeface="Arial" panose="020B0604020202020204" pitchFamily="34" charset="0"/>
                <a:cs typeface="Arial" panose="020B0604020202020204" pitchFamily="34" charset="0"/>
              </a:rPr>
              <a:t>2026-2027 Forecasts | </a:t>
            </a:r>
            <a:fld id="{8FEE686F-D980-324A-BFB9-D3465C7B126A}" type="slidenum">
              <a:rPr lang="en-GB" sz="800" b="1" smtClean="0">
                <a:solidFill>
                  <a:srgbClr val="000000"/>
                </a:solidFill>
                <a:latin typeface="Arial" panose="020B0604020202020204" pitchFamily="34" charset="0"/>
                <a:cs typeface="Arial" panose="020B0604020202020204" pitchFamily="34" charset="0"/>
              </a:rPr>
              <a:pPr algn="r"/>
              <a:t>2</a:t>
            </a:fld>
            <a:endParaRPr lang="en-CH" sz="800" b="1" dirty="0">
              <a:solidFill>
                <a:srgbClr val="00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486F187F-DA8F-E1B4-90CB-073673FD4CE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56"/>
          <a:stretch>
            <a:fillRect/>
          </a:stretch>
        </p:blipFill>
        <p:spPr bwMode="auto">
          <a:xfrm>
            <a:off x="9832768" y="395219"/>
            <a:ext cx="2118499" cy="31289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1128CA5-132B-CE13-BA09-D2595372D1D3}"/>
              </a:ext>
            </a:extLst>
          </p:cNvPr>
          <p:cNvSpPr/>
          <p:nvPr/>
        </p:nvSpPr>
        <p:spPr>
          <a:xfrm>
            <a:off x="-1" y="3198"/>
            <a:ext cx="12192001" cy="226355"/>
          </a:xfrm>
          <a:prstGeom prst="rect">
            <a:avLst/>
          </a:prstGeom>
          <a:solidFill>
            <a:srgbClr val="00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rgbClr val="000000"/>
              </a:solidFill>
              <a:latin typeface="Arial" panose="020B0604020202020204" pitchFamily="34" charset="0"/>
              <a:cs typeface="Arial" panose="020B0604020202020204" pitchFamily="34" charset="0"/>
            </a:endParaRPr>
          </a:p>
        </p:txBody>
      </p:sp>
      <p:sp>
        <p:nvSpPr>
          <p:cNvPr id="5" name="Title 3">
            <a:extLst>
              <a:ext uri="{FF2B5EF4-FFF2-40B4-BE49-F238E27FC236}">
                <a16:creationId xmlns:a16="http://schemas.microsoft.com/office/drawing/2014/main" id="{F4F6820F-F2E9-DA63-722F-441F6C316893}"/>
              </a:ext>
            </a:extLst>
          </p:cNvPr>
          <p:cNvSpPr txBox="1">
            <a:spLocks/>
          </p:cNvSpPr>
          <p:nvPr/>
        </p:nvSpPr>
        <p:spPr>
          <a:xfrm>
            <a:off x="254342" y="369550"/>
            <a:ext cx="10908400"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H" sz="2000" b="1" dirty="0">
                <a:solidFill>
                  <a:srgbClr val="000000"/>
                </a:solidFill>
                <a:latin typeface="Arial" panose="020B0604020202020204" pitchFamily="34" charset="0"/>
                <a:cs typeface="Arial" panose="020B0604020202020204" pitchFamily="34" charset="0"/>
              </a:rPr>
              <a:t>WE EXPECT A SERIES OF RATE CUTS SUMMING UP TO 75BPS BY Q1 2028</a:t>
            </a:r>
          </a:p>
        </p:txBody>
      </p:sp>
      <p:sp>
        <p:nvSpPr>
          <p:cNvPr id="6" name="Subtitle 6">
            <a:extLst>
              <a:ext uri="{FF2B5EF4-FFF2-40B4-BE49-F238E27FC236}">
                <a16:creationId xmlns:a16="http://schemas.microsoft.com/office/drawing/2014/main" id="{BB25CABE-0CCF-3E10-1F7E-33B436D316F3}"/>
              </a:ext>
            </a:extLst>
          </p:cNvPr>
          <p:cNvSpPr txBox="1">
            <a:spLocks/>
          </p:cNvSpPr>
          <p:nvPr/>
        </p:nvSpPr>
        <p:spPr>
          <a:xfrm>
            <a:off x="226209" y="562682"/>
            <a:ext cx="11709200" cy="524800"/>
          </a:xfrm>
          <a:prstGeom prst="rect">
            <a:avLst/>
          </a:prstGeom>
          <a:noFill/>
          <a:ln>
            <a:noFill/>
          </a:ln>
        </p:spPr>
        <p:txBody>
          <a:bodyPr spcFirstLastPara="1" wrap="square" lIns="114300" tIns="121900" rIns="121900" bIns="121900"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rgbClr val="000000"/>
              </a:buClr>
              <a:buSzPts val="1500"/>
              <a:buFont typeface="Arial"/>
              <a:buNone/>
              <a:defRPr sz="1500" b="1" i="0" u="none" strike="noStrike" cap="none">
                <a:solidFill>
                  <a:srgbClr val="000000"/>
                </a:solidFill>
                <a:latin typeface="Arial"/>
                <a:ea typeface="Arial"/>
                <a:cs typeface="Arial"/>
                <a:sym typeface="Arial"/>
              </a:defRPr>
            </a:lvl1pPr>
            <a:lvl2pPr marL="914400" marR="0" lvl="1" indent="-323850"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3pPr>
            <a:lvl4pPr marL="1828800" marR="0" lvl="3" indent="-295275" algn="l" rtl="0">
              <a:lnSpc>
                <a:spcPct val="100000"/>
              </a:lnSpc>
              <a:spcBef>
                <a:spcPts val="0"/>
              </a:spcBef>
              <a:spcAft>
                <a:spcPts val="0"/>
              </a:spcAft>
              <a:buClr>
                <a:srgbClr val="000000"/>
              </a:buClr>
              <a:buSzPts val="1050"/>
              <a:buFont typeface="Arial"/>
              <a:buNone/>
              <a:defRPr sz="1050" b="0" i="0" u="none" strike="noStrike" cap="none">
                <a:solidFill>
                  <a:srgbClr val="000000"/>
                </a:solidFill>
                <a:latin typeface="Arial"/>
                <a:ea typeface="Arial"/>
                <a:cs typeface="Arial"/>
                <a:sym typeface="Arial"/>
              </a:defRPr>
            </a:lvl4pPr>
            <a:lvl5pPr marL="2286000" marR="0" lvl="4" indent="-279400" algn="l"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2743200" marR="0" lvl="5" indent="-266700" algn="l" rtl="0">
              <a:lnSpc>
                <a:spcPct val="100000"/>
              </a:lnSpc>
              <a:spcBef>
                <a:spcPts val="0"/>
              </a:spcBef>
              <a:spcAft>
                <a:spcPts val="0"/>
              </a:spcAft>
              <a:buClr>
                <a:srgbClr val="000000"/>
              </a:buClr>
              <a:buSzPts val="600"/>
              <a:buFont typeface="Arial"/>
              <a:buNone/>
              <a:defRPr sz="600" b="0" i="0" u="none" strike="noStrike" cap="none">
                <a:solidFill>
                  <a:srgbClr val="000000"/>
                </a:solidFill>
                <a:latin typeface="Arial"/>
                <a:ea typeface="Arial"/>
                <a:cs typeface="Arial"/>
                <a:sym typeface="Arial"/>
              </a:defRPr>
            </a:lvl6pPr>
            <a:lvl7pPr marL="3200400" marR="0" lvl="6" indent="-260350" algn="l" rtl="0">
              <a:lnSpc>
                <a:spcPct val="100000"/>
              </a:lnSpc>
              <a:spcBef>
                <a:spcPts val="0"/>
              </a:spcBef>
              <a:spcAft>
                <a:spcPts val="0"/>
              </a:spcAft>
              <a:buClr>
                <a:srgbClr val="000000"/>
              </a:buClr>
              <a:buSzPts val="500"/>
              <a:buFont typeface="Arial"/>
              <a:buNone/>
              <a:defRPr sz="500" b="0" i="0" u="none" strike="noStrike" cap="none">
                <a:solidFill>
                  <a:srgbClr val="000000"/>
                </a:solidFill>
                <a:latin typeface="Arial"/>
                <a:ea typeface="Arial"/>
                <a:cs typeface="Arial"/>
                <a:sym typeface="Arial"/>
              </a:defRPr>
            </a:lvl7pPr>
            <a:lvl8pPr marL="3657600" marR="0" lvl="7" indent="-254000" algn="l" rtl="0">
              <a:lnSpc>
                <a:spcPct val="100000"/>
              </a:lnSpc>
              <a:spcBef>
                <a:spcPts val="0"/>
              </a:spcBef>
              <a:spcAft>
                <a:spcPts val="0"/>
              </a:spcAft>
              <a:buClr>
                <a:srgbClr val="000000"/>
              </a:buClr>
              <a:buSzPts val="400"/>
              <a:buFont typeface="Arial"/>
              <a:buNone/>
              <a:defRPr sz="400" b="0" i="0" u="none" strike="noStrike" cap="none">
                <a:solidFill>
                  <a:srgbClr val="000000"/>
                </a:solidFill>
                <a:latin typeface="Arial"/>
                <a:ea typeface="Arial"/>
                <a:cs typeface="Arial"/>
                <a:sym typeface="Arial"/>
              </a:defRPr>
            </a:lvl8pPr>
            <a:lvl9pPr marL="4114800" marR="0" lvl="8" indent="-247650" algn="l" rtl="0">
              <a:lnSpc>
                <a:spcPct val="100000"/>
              </a:lnSpc>
              <a:spcBef>
                <a:spcPts val="0"/>
              </a:spcBef>
              <a:spcAft>
                <a:spcPts val="0"/>
              </a:spcAft>
              <a:buClr>
                <a:srgbClr val="000000"/>
              </a:buClr>
              <a:buSzPts val="300"/>
              <a:buFont typeface="Arial"/>
              <a:buNone/>
              <a:defRPr sz="300" b="0" i="0" u="none" strike="noStrike" cap="none">
                <a:solidFill>
                  <a:srgbClr val="000000"/>
                </a:solidFill>
                <a:latin typeface="Arial"/>
                <a:ea typeface="Arial"/>
                <a:cs typeface="Arial"/>
                <a:sym typeface="Arial"/>
              </a:defRPr>
            </a:lvl9pPr>
          </a:lstStyle>
          <a:p>
            <a:pPr marL="0"/>
            <a:r>
              <a:rPr lang="en-CH" dirty="0">
                <a:solidFill>
                  <a:srgbClr val="69A3D1"/>
                </a:solidFill>
                <a:latin typeface="Arial" panose="020B0604020202020204" pitchFamily="34" charset="0"/>
                <a:cs typeface="Arial" panose="020B0604020202020204" pitchFamily="34" charset="0"/>
              </a:rPr>
              <a:t>Executive Summary </a:t>
            </a:r>
            <a:r>
              <a:rPr lang="en-CH" b="0" dirty="0">
                <a:solidFill>
                  <a:schemeClr val="tx1"/>
                </a:solidFill>
                <a:latin typeface="Arial" panose="020B0604020202020204" pitchFamily="34" charset="0"/>
                <a:cs typeface="Arial" panose="020B0604020202020204" pitchFamily="34" charset="0"/>
              </a:rPr>
              <a:t>| </a:t>
            </a:r>
            <a:r>
              <a:rPr lang="en-CH" b="0" dirty="0">
                <a:latin typeface="Arial" panose="020B0604020202020204" pitchFamily="34" charset="0"/>
                <a:cs typeface="Arial" panose="020B0604020202020204" pitchFamily="34" charset="0"/>
              </a:rPr>
              <a:t>ECB Deposit Facility Rate Forecast </a:t>
            </a:r>
            <a:endParaRPr lang="en-CH" dirty="0">
              <a:solidFill>
                <a:srgbClr val="69A3D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2811D375-E780-BC2B-C746-DF7CF7B262A5}"/>
              </a:ext>
            </a:extLst>
          </p:cNvPr>
          <p:cNvSpPr/>
          <p:nvPr/>
        </p:nvSpPr>
        <p:spPr>
          <a:xfrm>
            <a:off x="11951267" y="638652"/>
            <a:ext cx="57600" cy="57600"/>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sp>
        <p:nvSpPr>
          <p:cNvPr id="49" name="Text 2">
            <a:extLst>
              <a:ext uri="{FF2B5EF4-FFF2-40B4-BE49-F238E27FC236}">
                <a16:creationId xmlns:a16="http://schemas.microsoft.com/office/drawing/2014/main" id="{405F64CC-56C6-FB0E-F92F-02A27B2B9841}"/>
              </a:ext>
            </a:extLst>
          </p:cNvPr>
          <p:cNvSpPr/>
          <p:nvPr/>
        </p:nvSpPr>
        <p:spPr>
          <a:xfrm>
            <a:off x="384705" y="1227243"/>
            <a:ext cx="11422591" cy="1000932"/>
          </a:xfrm>
          <a:prstGeom prst="roundRect">
            <a:avLst>
              <a:gd name="adj" fmla="val 6098"/>
            </a:avLst>
          </a:prstGeom>
          <a:solidFill>
            <a:srgbClr val="F8FAFB"/>
          </a:solidFill>
          <a:ln/>
        </p:spPr>
        <p:txBody>
          <a:bodyPr wrap="square" rtlCol="0" anchor="ctr"/>
          <a:lstStyle/>
          <a:p>
            <a:pPr marL="0" indent="0">
              <a:buNone/>
            </a:pPr>
            <a:endParaRPr lang="en-US" dirty="0">
              <a:solidFill>
                <a:srgbClr val="000000"/>
              </a:solidFill>
              <a:latin typeface="Arial" panose="020B0604020202020204" pitchFamily="34" charset="0"/>
              <a:cs typeface="Arial" panose="020B0604020202020204" pitchFamily="34" charset="0"/>
            </a:endParaRPr>
          </a:p>
        </p:txBody>
      </p:sp>
      <p:sp>
        <p:nvSpPr>
          <p:cNvPr id="50" name="Shape 3">
            <a:extLst>
              <a:ext uri="{FF2B5EF4-FFF2-40B4-BE49-F238E27FC236}">
                <a16:creationId xmlns:a16="http://schemas.microsoft.com/office/drawing/2014/main" id="{DA91B903-72E8-67B1-6119-9B98D1D363BB}"/>
              </a:ext>
            </a:extLst>
          </p:cNvPr>
          <p:cNvSpPr/>
          <p:nvPr/>
        </p:nvSpPr>
        <p:spPr>
          <a:xfrm flipH="1">
            <a:off x="384704" y="1227242"/>
            <a:ext cx="28577" cy="1000933"/>
          </a:xfrm>
          <a:prstGeom prst="line">
            <a:avLst/>
          </a:prstGeom>
          <a:noFill/>
          <a:ln w="57150">
            <a:solidFill>
              <a:srgbClr val="69A3D1"/>
            </a:solidFill>
            <a:prstDash val="solid"/>
          </a:ln>
        </p:spPr>
        <p:txBody>
          <a:bodyPr/>
          <a:lstStyle/>
          <a:p>
            <a:endParaRPr lang="en-CH">
              <a:latin typeface="Arial" panose="020B0604020202020204" pitchFamily="34" charset="0"/>
              <a:cs typeface="Arial" panose="020B0604020202020204" pitchFamily="34" charset="0"/>
            </a:endParaRPr>
          </a:p>
        </p:txBody>
      </p:sp>
      <p:sp>
        <p:nvSpPr>
          <p:cNvPr id="51" name="Text 4">
            <a:extLst>
              <a:ext uri="{FF2B5EF4-FFF2-40B4-BE49-F238E27FC236}">
                <a16:creationId xmlns:a16="http://schemas.microsoft.com/office/drawing/2014/main" id="{AF28D012-D9AE-6378-8708-B7D8F9388815}"/>
              </a:ext>
            </a:extLst>
          </p:cNvPr>
          <p:cNvSpPr/>
          <p:nvPr/>
        </p:nvSpPr>
        <p:spPr>
          <a:xfrm>
            <a:off x="632356" y="1319548"/>
            <a:ext cx="8102727" cy="266700"/>
          </a:xfrm>
          <a:prstGeom prst="rect">
            <a:avLst/>
          </a:prstGeom>
          <a:noFill/>
          <a:ln/>
        </p:spPr>
        <p:txBody>
          <a:bodyPr wrap="square" lIns="0" tIns="0" rIns="0" bIns="0" rtlCol="0" anchor="t"/>
          <a:lstStyle/>
          <a:p>
            <a:pPr marL="0" indent="0" algn="l">
              <a:lnSpc>
                <a:spcPts val="2100"/>
              </a:lnSpc>
              <a:spcAft>
                <a:spcPts val="900"/>
              </a:spcAft>
              <a:buNone/>
            </a:pPr>
            <a:r>
              <a:rPr lang="en-US" sz="1500" b="1" dirty="0">
                <a:solidFill>
                  <a:srgbClr val="69A3D1"/>
                </a:solidFill>
                <a:latin typeface="Arial" panose="020B0604020202020204" pitchFamily="34" charset="0"/>
                <a:ea typeface="Arial" pitchFamily="34" charset="-122"/>
                <a:cs typeface="Arial" panose="020B0604020202020204" pitchFamily="34" charset="0"/>
              </a:rPr>
              <a:t>Three 25bps Rate Cuts Forecast Through 2028</a:t>
            </a:r>
            <a:endParaRPr lang="en-US" sz="1500" dirty="0">
              <a:solidFill>
                <a:srgbClr val="69A3D1"/>
              </a:solidFill>
              <a:latin typeface="Arial" panose="020B0604020202020204" pitchFamily="34" charset="0"/>
              <a:cs typeface="Arial" panose="020B0604020202020204" pitchFamily="34" charset="0"/>
            </a:endParaRPr>
          </a:p>
        </p:txBody>
      </p:sp>
      <p:sp>
        <p:nvSpPr>
          <p:cNvPr id="52" name="Text 5">
            <a:extLst>
              <a:ext uri="{FF2B5EF4-FFF2-40B4-BE49-F238E27FC236}">
                <a16:creationId xmlns:a16="http://schemas.microsoft.com/office/drawing/2014/main" id="{21EAFCC0-C244-7AEE-D823-0CF218DF8391}"/>
              </a:ext>
            </a:extLst>
          </p:cNvPr>
          <p:cNvSpPr/>
          <p:nvPr/>
        </p:nvSpPr>
        <p:spPr>
          <a:xfrm>
            <a:off x="632357" y="1674599"/>
            <a:ext cx="11003642" cy="487561"/>
          </a:xfrm>
          <a:prstGeom prst="rect">
            <a:avLst/>
          </a:prstGeom>
          <a:noFill/>
          <a:ln/>
        </p:spPr>
        <p:txBody>
          <a:bodyPr wrap="square" lIns="0" tIns="0" rIns="0" bIns="0" rtlCol="0" anchor="t"/>
          <a:lstStyle/>
          <a:p>
            <a:pPr algn="just"/>
            <a:r>
              <a:rPr lang="en-CH" sz="1400" dirty="0">
                <a:latin typeface="Arial" panose="020B0604020202020204" pitchFamily="34" charset="0"/>
                <a:cs typeface="Arial" panose="020B0604020202020204" pitchFamily="34" charset="0"/>
              </a:rPr>
              <a:t>We expect the ECB to </a:t>
            </a:r>
            <a:r>
              <a:rPr lang="en-CH" sz="1400" b="1" dirty="0">
                <a:latin typeface="Arial" panose="020B0604020202020204" pitchFamily="34" charset="0"/>
                <a:cs typeface="Arial" panose="020B0604020202020204" pitchFamily="34" charset="0"/>
              </a:rPr>
              <a:t>implement a gradual easing cycle with three 25bps rate cuts</a:t>
            </a:r>
            <a:r>
              <a:rPr lang="en-CH" sz="1400" dirty="0">
                <a:latin typeface="Arial" panose="020B0604020202020204" pitchFamily="34" charset="0"/>
                <a:cs typeface="Arial" panose="020B0604020202020204" pitchFamily="34" charset="0"/>
              </a:rPr>
              <a:t> in Q1 2026, Q1 2027, and Q1 2028, bringing the deposit facility rate from 2.00% to a terminal rate of 1.25% Q1 2028.</a:t>
            </a:r>
          </a:p>
        </p:txBody>
      </p:sp>
      <p:grpSp>
        <p:nvGrpSpPr>
          <p:cNvPr id="72" name="Group 71">
            <a:extLst>
              <a:ext uri="{FF2B5EF4-FFF2-40B4-BE49-F238E27FC236}">
                <a16:creationId xmlns:a16="http://schemas.microsoft.com/office/drawing/2014/main" id="{91CE2B02-46C2-AC1D-0442-162EF40D35C1}"/>
              </a:ext>
            </a:extLst>
          </p:cNvPr>
          <p:cNvGrpSpPr/>
          <p:nvPr/>
        </p:nvGrpSpPr>
        <p:grpSpPr>
          <a:xfrm>
            <a:off x="9280869" y="3500662"/>
            <a:ext cx="2469272" cy="880136"/>
            <a:chOff x="4867582" y="2812157"/>
            <a:chExt cx="2692450" cy="1123950"/>
          </a:xfrm>
        </p:grpSpPr>
        <p:sp>
          <p:nvSpPr>
            <p:cNvPr id="57" name="Text 10">
              <a:extLst>
                <a:ext uri="{FF2B5EF4-FFF2-40B4-BE49-F238E27FC236}">
                  <a16:creationId xmlns:a16="http://schemas.microsoft.com/office/drawing/2014/main" id="{5B608A00-CFB4-8668-FEAB-FAD928CE7D9F}"/>
                </a:ext>
              </a:extLst>
            </p:cNvPr>
            <p:cNvSpPr/>
            <p:nvPr/>
          </p:nvSpPr>
          <p:spPr>
            <a:xfrm>
              <a:off x="4867582" y="2812157"/>
              <a:ext cx="2692450" cy="1123950"/>
            </a:xfrm>
            <a:prstGeom prst="roundRect">
              <a:avLst>
                <a:gd name="adj" fmla="val 6780"/>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58" name="Text 11">
              <a:extLst>
                <a:ext uri="{FF2B5EF4-FFF2-40B4-BE49-F238E27FC236}">
                  <a16:creationId xmlns:a16="http://schemas.microsoft.com/office/drawing/2014/main" id="{DA7527C7-BE85-0E7B-64E3-39095E0FAAA4}"/>
                </a:ext>
              </a:extLst>
            </p:cNvPr>
            <p:cNvSpPr/>
            <p:nvPr/>
          </p:nvSpPr>
          <p:spPr>
            <a:xfrm>
              <a:off x="5039032" y="2983607"/>
              <a:ext cx="2396541" cy="190500"/>
            </a:xfrm>
            <a:prstGeom prst="rect">
              <a:avLst/>
            </a:prstGeom>
            <a:noFill/>
            <a:ln/>
          </p:spPr>
          <p:txBody>
            <a:bodyPr wrap="square" lIns="0" tIns="0" rIns="0" bIns="0" rtlCol="0" anchor="t"/>
            <a:lstStyle/>
            <a:p>
              <a:pPr marL="0" indent="0" algn="l">
                <a:lnSpc>
                  <a:spcPts val="1500"/>
                </a:lnSpc>
                <a:spcAft>
                  <a:spcPts val="450"/>
                </a:spcAft>
                <a:buNone/>
              </a:pPr>
              <a:r>
                <a:rPr lang="en-US" sz="1050" b="1" dirty="0">
                  <a:solidFill>
                    <a:srgbClr val="6C757D"/>
                  </a:solidFill>
                  <a:latin typeface="Arial" panose="020B0604020202020204" pitchFamily="34" charset="0"/>
                  <a:ea typeface="Arial" pitchFamily="34" charset="-122"/>
                  <a:cs typeface="Arial" panose="020B0604020202020204" pitchFamily="34" charset="0"/>
                </a:rPr>
                <a:t>Q1 2027</a:t>
              </a:r>
              <a:endParaRPr lang="en-US" sz="1050" dirty="0">
                <a:latin typeface="Arial" panose="020B0604020202020204" pitchFamily="34" charset="0"/>
                <a:cs typeface="Arial" panose="020B0604020202020204" pitchFamily="34" charset="0"/>
              </a:endParaRPr>
            </a:p>
          </p:txBody>
        </p:sp>
        <p:sp>
          <p:nvSpPr>
            <p:cNvPr id="59" name="Text 12">
              <a:extLst>
                <a:ext uri="{FF2B5EF4-FFF2-40B4-BE49-F238E27FC236}">
                  <a16:creationId xmlns:a16="http://schemas.microsoft.com/office/drawing/2014/main" id="{CB8E53A8-51DC-EBB5-49CB-67204CC4DB0F}"/>
                </a:ext>
              </a:extLst>
            </p:cNvPr>
            <p:cNvSpPr/>
            <p:nvPr/>
          </p:nvSpPr>
          <p:spPr>
            <a:xfrm>
              <a:off x="5039032" y="3231257"/>
              <a:ext cx="2396541" cy="342900"/>
            </a:xfrm>
            <a:prstGeom prst="rect">
              <a:avLst/>
            </a:prstGeom>
            <a:noFill/>
            <a:ln/>
          </p:spPr>
          <p:txBody>
            <a:bodyPr wrap="square" lIns="0" tIns="0" rIns="0" bIns="0" rtlCol="0" anchor="t"/>
            <a:lstStyle/>
            <a:p>
              <a:pPr marL="0" indent="0" algn="l">
                <a:lnSpc>
                  <a:spcPts val="2700"/>
                </a:lnSpc>
                <a:spcAft>
                  <a:spcPts val="300"/>
                </a:spcAft>
                <a:buNone/>
              </a:pPr>
              <a:r>
                <a:rPr lang="en-US" sz="2250" b="1" dirty="0">
                  <a:solidFill>
                    <a:srgbClr val="69A3D1"/>
                  </a:solidFill>
                  <a:latin typeface="Arial" panose="020B0604020202020204" pitchFamily="34" charset="0"/>
                  <a:ea typeface="Arial" pitchFamily="34" charset="-122"/>
                  <a:cs typeface="Arial" panose="020B0604020202020204" pitchFamily="34" charset="0"/>
                </a:rPr>
                <a:t>1.50%</a:t>
              </a:r>
              <a:endParaRPr lang="en-US" sz="2250" dirty="0">
                <a:solidFill>
                  <a:srgbClr val="69A3D1"/>
                </a:solidFill>
                <a:latin typeface="Arial" panose="020B0604020202020204" pitchFamily="34" charset="0"/>
                <a:cs typeface="Arial" panose="020B0604020202020204" pitchFamily="34" charset="0"/>
              </a:endParaRPr>
            </a:p>
          </p:txBody>
        </p:sp>
        <p:sp>
          <p:nvSpPr>
            <p:cNvPr id="60" name="Text 13">
              <a:extLst>
                <a:ext uri="{FF2B5EF4-FFF2-40B4-BE49-F238E27FC236}">
                  <a16:creationId xmlns:a16="http://schemas.microsoft.com/office/drawing/2014/main" id="{CE75A0DA-FDF6-E1E5-0E78-D32C478CCC46}"/>
                </a:ext>
              </a:extLst>
            </p:cNvPr>
            <p:cNvSpPr/>
            <p:nvPr/>
          </p:nvSpPr>
          <p:spPr>
            <a:xfrm>
              <a:off x="5039032" y="3612257"/>
              <a:ext cx="2396541" cy="152400"/>
            </a:xfrm>
            <a:prstGeom prst="rect">
              <a:avLst/>
            </a:prstGeom>
            <a:noFill/>
            <a:ln/>
          </p:spPr>
          <p:txBody>
            <a:bodyPr wrap="square" lIns="0" tIns="0" rIns="0" bIns="0" rtlCol="0" anchor="t"/>
            <a:lstStyle/>
            <a:p>
              <a:pPr marL="0" indent="0" algn="l">
                <a:lnSpc>
                  <a:spcPts val="1200"/>
                </a:lnSpc>
                <a:buNone/>
              </a:pPr>
              <a:r>
                <a:rPr lang="en-US" sz="900" dirty="0">
                  <a:solidFill>
                    <a:srgbClr val="6C757D"/>
                  </a:solidFill>
                  <a:latin typeface="Arial" panose="020B0604020202020204" pitchFamily="34" charset="0"/>
                  <a:ea typeface="Arial" pitchFamily="34" charset="-122"/>
                  <a:cs typeface="Arial" panose="020B0604020202020204" pitchFamily="34" charset="0"/>
                </a:rPr>
                <a:t>Negative output gap</a:t>
              </a:r>
              <a:endParaRPr lang="en-US" sz="900" dirty="0">
                <a:latin typeface="Arial" panose="020B0604020202020204" pitchFamily="34" charset="0"/>
                <a:cs typeface="Arial" panose="020B0604020202020204" pitchFamily="34" charset="0"/>
              </a:endParaRPr>
            </a:p>
          </p:txBody>
        </p:sp>
      </p:grpSp>
      <p:grpSp>
        <p:nvGrpSpPr>
          <p:cNvPr id="71" name="Group 70">
            <a:extLst>
              <a:ext uri="{FF2B5EF4-FFF2-40B4-BE49-F238E27FC236}">
                <a16:creationId xmlns:a16="http://schemas.microsoft.com/office/drawing/2014/main" id="{8AC74EA6-65A3-C3B6-EBA4-62BAA93F666F}"/>
              </a:ext>
            </a:extLst>
          </p:cNvPr>
          <p:cNvGrpSpPr/>
          <p:nvPr/>
        </p:nvGrpSpPr>
        <p:grpSpPr>
          <a:xfrm>
            <a:off x="9280869" y="4516613"/>
            <a:ext cx="2469272" cy="879403"/>
            <a:chOff x="7712431" y="2812157"/>
            <a:chExt cx="2692450" cy="1123950"/>
          </a:xfrm>
        </p:grpSpPr>
        <p:sp>
          <p:nvSpPr>
            <p:cNvPr id="61" name="Text 14">
              <a:extLst>
                <a:ext uri="{FF2B5EF4-FFF2-40B4-BE49-F238E27FC236}">
                  <a16:creationId xmlns:a16="http://schemas.microsoft.com/office/drawing/2014/main" id="{AE6E44FD-F02F-EF14-1182-39C202088946}"/>
                </a:ext>
              </a:extLst>
            </p:cNvPr>
            <p:cNvSpPr/>
            <p:nvPr/>
          </p:nvSpPr>
          <p:spPr>
            <a:xfrm>
              <a:off x="7712431" y="2812157"/>
              <a:ext cx="2692450" cy="1123950"/>
            </a:xfrm>
            <a:prstGeom prst="roundRect">
              <a:avLst>
                <a:gd name="adj" fmla="val 6780"/>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62" name="Text 15">
              <a:extLst>
                <a:ext uri="{FF2B5EF4-FFF2-40B4-BE49-F238E27FC236}">
                  <a16:creationId xmlns:a16="http://schemas.microsoft.com/office/drawing/2014/main" id="{62DEB90A-A8F9-4D1B-BCE2-BCD66313C85B}"/>
                </a:ext>
              </a:extLst>
            </p:cNvPr>
            <p:cNvSpPr/>
            <p:nvPr/>
          </p:nvSpPr>
          <p:spPr>
            <a:xfrm>
              <a:off x="7883881" y="2983607"/>
              <a:ext cx="2396541" cy="190500"/>
            </a:xfrm>
            <a:prstGeom prst="rect">
              <a:avLst/>
            </a:prstGeom>
            <a:noFill/>
            <a:ln/>
          </p:spPr>
          <p:txBody>
            <a:bodyPr wrap="square" lIns="0" tIns="0" rIns="0" bIns="0" rtlCol="0" anchor="t"/>
            <a:lstStyle/>
            <a:p>
              <a:pPr marL="0" indent="0" algn="l">
                <a:lnSpc>
                  <a:spcPts val="1500"/>
                </a:lnSpc>
                <a:spcAft>
                  <a:spcPts val="450"/>
                </a:spcAft>
                <a:buNone/>
              </a:pPr>
              <a:r>
                <a:rPr lang="en-US" sz="1050" b="1" dirty="0">
                  <a:solidFill>
                    <a:srgbClr val="6C757D"/>
                  </a:solidFill>
                  <a:latin typeface="Arial" panose="020B0604020202020204" pitchFamily="34" charset="0"/>
                  <a:ea typeface="Arial" pitchFamily="34" charset="-122"/>
                  <a:cs typeface="Arial" panose="020B0604020202020204" pitchFamily="34" charset="0"/>
                </a:rPr>
                <a:t>Q1 2028</a:t>
              </a:r>
              <a:endParaRPr lang="en-US" sz="1050" dirty="0">
                <a:latin typeface="Arial" panose="020B0604020202020204" pitchFamily="34" charset="0"/>
                <a:cs typeface="Arial" panose="020B0604020202020204" pitchFamily="34" charset="0"/>
              </a:endParaRPr>
            </a:p>
          </p:txBody>
        </p:sp>
        <p:sp>
          <p:nvSpPr>
            <p:cNvPr id="63" name="Text 16">
              <a:extLst>
                <a:ext uri="{FF2B5EF4-FFF2-40B4-BE49-F238E27FC236}">
                  <a16:creationId xmlns:a16="http://schemas.microsoft.com/office/drawing/2014/main" id="{48A5BA8C-FFC8-6BF8-856D-ED8301A13B1A}"/>
                </a:ext>
              </a:extLst>
            </p:cNvPr>
            <p:cNvSpPr/>
            <p:nvPr/>
          </p:nvSpPr>
          <p:spPr>
            <a:xfrm>
              <a:off x="7883881" y="3231257"/>
              <a:ext cx="2396541" cy="342900"/>
            </a:xfrm>
            <a:prstGeom prst="rect">
              <a:avLst/>
            </a:prstGeom>
            <a:noFill/>
            <a:ln/>
          </p:spPr>
          <p:txBody>
            <a:bodyPr wrap="square" lIns="0" tIns="0" rIns="0" bIns="0" rtlCol="0" anchor="t"/>
            <a:lstStyle/>
            <a:p>
              <a:pPr marL="0" indent="0" algn="l">
                <a:lnSpc>
                  <a:spcPts val="2700"/>
                </a:lnSpc>
                <a:spcAft>
                  <a:spcPts val="300"/>
                </a:spcAft>
                <a:buNone/>
              </a:pPr>
              <a:r>
                <a:rPr lang="en-US" sz="2250" b="1" dirty="0">
                  <a:solidFill>
                    <a:srgbClr val="69A3D1"/>
                  </a:solidFill>
                  <a:latin typeface="Arial" panose="020B0604020202020204" pitchFamily="34" charset="0"/>
                  <a:ea typeface="Arial" pitchFamily="34" charset="-122"/>
                  <a:cs typeface="Arial" panose="020B0604020202020204" pitchFamily="34" charset="0"/>
                </a:rPr>
                <a:t>1.25%</a:t>
              </a:r>
              <a:endParaRPr lang="en-US" sz="2250" dirty="0">
                <a:solidFill>
                  <a:srgbClr val="69A3D1"/>
                </a:solidFill>
                <a:latin typeface="Arial" panose="020B0604020202020204" pitchFamily="34" charset="0"/>
                <a:cs typeface="Arial" panose="020B0604020202020204" pitchFamily="34" charset="0"/>
              </a:endParaRPr>
            </a:p>
          </p:txBody>
        </p:sp>
        <p:sp>
          <p:nvSpPr>
            <p:cNvPr id="64" name="Text 17">
              <a:extLst>
                <a:ext uri="{FF2B5EF4-FFF2-40B4-BE49-F238E27FC236}">
                  <a16:creationId xmlns:a16="http://schemas.microsoft.com/office/drawing/2014/main" id="{26B088F7-28A9-A78C-F121-698084E275DA}"/>
                </a:ext>
              </a:extLst>
            </p:cNvPr>
            <p:cNvSpPr/>
            <p:nvPr/>
          </p:nvSpPr>
          <p:spPr>
            <a:xfrm>
              <a:off x="7883881" y="3612257"/>
              <a:ext cx="2396541" cy="152400"/>
            </a:xfrm>
            <a:prstGeom prst="rect">
              <a:avLst/>
            </a:prstGeom>
            <a:noFill/>
            <a:ln/>
          </p:spPr>
          <p:txBody>
            <a:bodyPr wrap="square" lIns="0" tIns="0" rIns="0" bIns="0" rtlCol="0" anchor="t"/>
            <a:lstStyle/>
            <a:p>
              <a:pPr marL="0" indent="0" algn="l">
                <a:lnSpc>
                  <a:spcPts val="1200"/>
                </a:lnSpc>
                <a:buNone/>
              </a:pPr>
              <a:r>
                <a:rPr lang="en-US" sz="900" dirty="0">
                  <a:solidFill>
                    <a:srgbClr val="6C757D"/>
                  </a:solidFill>
                  <a:latin typeface="Arial" panose="020B0604020202020204" pitchFamily="34" charset="0"/>
                  <a:ea typeface="Arial" pitchFamily="34" charset="-122"/>
                  <a:cs typeface="Arial" panose="020B0604020202020204" pitchFamily="34" charset="0"/>
                </a:rPr>
                <a:t>Terminal rate</a:t>
              </a:r>
              <a:endParaRPr lang="en-US" sz="900" dirty="0">
                <a:latin typeface="Arial" panose="020B0604020202020204" pitchFamily="34" charset="0"/>
                <a:cs typeface="Arial" panose="020B0604020202020204" pitchFamily="34" charset="0"/>
              </a:endParaRPr>
            </a:p>
          </p:txBody>
        </p:sp>
      </p:grpSp>
      <p:sp>
        <p:nvSpPr>
          <p:cNvPr id="65" name="Text 18">
            <a:extLst>
              <a:ext uri="{FF2B5EF4-FFF2-40B4-BE49-F238E27FC236}">
                <a16:creationId xmlns:a16="http://schemas.microsoft.com/office/drawing/2014/main" id="{7860C4A9-E6BA-7F1C-B106-BFE5C62BDBD0}"/>
              </a:ext>
            </a:extLst>
          </p:cNvPr>
          <p:cNvSpPr/>
          <p:nvPr/>
        </p:nvSpPr>
        <p:spPr>
          <a:xfrm>
            <a:off x="384704" y="5598242"/>
            <a:ext cx="11403541" cy="731341"/>
          </a:xfrm>
          <a:prstGeom prst="roundRect">
            <a:avLst>
              <a:gd name="adj" fmla="val 10419"/>
            </a:avLst>
          </a:prstGeom>
          <a:solidFill>
            <a:srgbClr val="69A3D1">
              <a:alpha val="25098"/>
            </a:srgbClr>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66" name="Shape 19">
            <a:extLst>
              <a:ext uri="{FF2B5EF4-FFF2-40B4-BE49-F238E27FC236}">
                <a16:creationId xmlns:a16="http://schemas.microsoft.com/office/drawing/2014/main" id="{17F0225C-731D-7AC0-B2A4-BA05A509D258}"/>
              </a:ext>
            </a:extLst>
          </p:cNvPr>
          <p:cNvSpPr/>
          <p:nvPr/>
        </p:nvSpPr>
        <p:spPr>
          <a:xfrm>
            <a:off x="403755" y="5598242"/>
            <a:ext cx="0" cy="731341"/>
          </a:xfrm>
          <a:prstGeom prst="line">
            <a:avLst/>
          </a:prstGeom>
          <a:noFill/>
          <a:ln w="38100">
            <a:solidFill>
              <a:srgbClr val="69A3D1"/>
            </a:solidFill>
            <a:prstDash val="solid"/>
          </a:ln>
        </p:spPr>
        <p:txBody>
          <a:bodyPr/>
          <a:lstStyle/>
          <a:p>
            <a:endParaRPr lang="en-CH">
              <a:latin typeface="Arial" panose="020B0604020202020204" pitchFamily="34" charset="0"/>
              <a:cs typeface="Arial" panose="020B0604020202020204" pitchFamily="34" charset="0"/>
            </a:endParaRPr>
          </a:p>
        </p:txBody>
      </p:sp>
      <p:sp>
        <p:nvSpPr>
          <p:cNvPr id="67" name="Text 20">
            <a:extLst>
              <a:ext uri="{FF2B5EF4-FFF2-40B4-BE49-F238E27FC236}">
                <a16:creationId xmlns:a16="http://schemas.microsoft.com/office/drawing/2014/main" id="{BBE14AF6-8044-169D-2534-C9B20723C6DB}"/>
              </a:ext>
            </a:extLst>
          </p:cNvPr>
          <p:cNvSpPr/>
          <p:nvPr/>
        </p:nvSpPr>
        <p:spPr>
          <a:xfrm>
            <a:off x="575205" y="5750642"/>
            <a:ext cx="11060790" cy="426541"/>
          </a:xfrm>
          <a:prstGeom prst="rect">
            <a:avLst/>
          </a:prstGeom>
          <a:noFill/>
          <a:ln/>
        </p:spPr>
        <p:txBody>
          <a:bodyPr wrap="square" lIns="0" tIns="0" rIns="0" bIns="0" rtlCol="0" anchor="t"/>
          <a:lstStyle/>
          <a:p>
            <a:pPr marL="0" indent="0" algn="just">
              <a:lnSpc>
                <a:spcPts val="1680"/>
              </a:lnSpc>
              <a:buNone/>
            </a:pPr>
            <a:r>
              <a:rPr lang="en-US" sz="1400" b="1" dirty="0">
                <a:solidFill>
                  <a:srgbClr val="1D1D1D"/>
                </a:solidFill>
                <a:latin typeface="Arial" panose="020B0604020202020204" pitchFamily="34" charset="0"/>
                <a:ea typeface="Arial" pitchFamily="34" charset="-122"/>
                <a:cs typeface="Arial" panose="020B0604020202020204" pitchFamily="34" charset="0"/>
              </a:rPr>
              <a:t>Key Drivers:</a:t>
            </a:r>
            <a:r>
              <a:rPr lang="en-US" sz="1400" dirty="0">
                <a:solidFill>
                  <a:srgbClr val="1D1D1D"/>
                </a:solidFill>
                <a:latin typeface="Arial" panose="020B0604020202020204" pitchFamily="34" charset="0"/>
                <a:ea typeface="Arial" pitchFamily="34" charset="-122"/>
                <a:cs typeface="Arial" panose="020B0604020202020204" pitchFamily="34" charset="0"/>
              </a:rPr>
              <a:t> Persistent inflation close to the 2% target (2.07-2.10%), deteriorating output gap turning negative by Q3 2027, and downside risks from US tariff uncertainty and labor market weakness.</a:t>
            </a:r>
            <a:endParaRPr lang="en-US" sz="1400" dirty="0">
              <a:latin typeface="Arial" panose="020B0604020202020204" pitchFamily="34" charset="0"/>
              <a:cs typeface="Arial" panose="020B0604020202020204" pitchFamily="34" charset="0"/>
            </a:endParaRPr>
          </a:p>
        </p:txBody>
      </p:sp>
      <p:grpSp>
        <p:nvGrpSpPr>
          <p:cNvPr id="73" name="Group 72">
            <a:extLst>
              <a:ext uri="{FF2B5EF4-FFF2-40B4-BE49-F238E27FC236}">
                <a16:creationId xmlns:a16="http://schemas.microsoft.com/office/drawing/2014/main" id="{CB8A0D13-4228-D655-8FC5-36F4CD1CCFA0}"/>
              </a:ext>
            </a:extLst>
          </p:cNvPr>
          <p:cNvGrpSpPr/>
          <p:nvPr/>
        </p:nvGrpSpPr>
        <p:grpSpPr>
          <a:xfrm>
            <a:off x="9280869" y="2484710"/>
            <a:ext cx="2469272" cy="880137"/>
            <a:chOff x="4867582" y="2812157"/>
            <a:chExt cx="2692450" cy="1123950"/>
          </a:xfrm>
        </p:grpSpPr>
        <p:sp>
          <p:nvSpPr>
            <p:cNvPr id="74" name="Text 10">
              <a:extLst>
                <a:ext uri="{FF2B5EF4-FFF2-40B4-BE49-F238E27FC236}">
                  <a16:creationId xmlns:a16="http://schemas.microsoft.com/office/drawing/2014/main" id="{4F23EF77-9C43-A624-8A5A-7CF74A7BA2FD}"/>
                </a:ext>
              </a:extLst>
            </p:cNvPr>
            <p:cNvSpPr/>
            <p:nvPr/>
          </p:nvSpPr>
          <p:spPr>
            <a:xfrm>
              <a:off x="4867582" y="2812157"/>
              <a:ext cx="2692450" cy="1123950"/>
            </a:xfrm>
            <a:prstGeom prst="roundRect">
              <a:avLst>
                <a:gd name="adj" fmla="val 6780"/>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75" name="Text 11">
              <a:extLst>
                <a:ext uri="{FF2B5EF4-FFF2-40B4-BE49-F238E27FC236}">
                  <a16:creationId xmlns:a16="http://schemas.microsoft.com/office/drawing/2014/main" id="{3B84BE92-D1FE-3125-EC07-A34FFAD7FFB7}"/>
                </a:ext>
              </a:extLst>
            </p:cNvPr>
            <p:cNvSpPr/>
            <p:nvPr/>
          </p:nvSpPr>
          <p:spPr>
            <a:xfrm>
              <a:off x="5039032" y="2983607"/>
              <a:ext cx="2396541" cy="190500"/>
            </a:xfrm>
            <a:prstGeom prst="rect">
              <a:avLst/>
            </a:prstGeom>
            <a:noFill/>
            <a:ln/>
          </p:spPr>
          <p:txBody>
            <a:bodyPr wrap="square" lIns="0" tIns="0" rIns="0" bIns="0" rtlCol="0" anchor="t"/>
            <a:lstStyle/>
            <a:p>
              <a:pPr marL="0" indent="0" algn="l">
                <a:lnSpc>
                  <a:spcPts val="1500"/>
                </a:lnSpc>
                <a:spcAft>
                  <a:spcPts val="450"/>
                </a:spcAft>
                <a:buNone/>
              </a:pPr>
              <a:r>
                <a:rPr lang="en-US" sz="1050" b="1" dirty="0">
                  <a:solidFill>
                    <a:srgbClr val="6C757D"/>
                  </a:solidFill>
                  <a:latin typeface="Arial" panose="020B0604020202020204" pitchFamily="34" charset="0"/>
                  <a:ea typeface="Arial" pitchFamily="34" charset="-122"/>
                  <a:cs typeface="Arial" panose="020B0604020202020204" pitchFamily="34" charset="0"/>
                </a:rPr>
                <a:t>Q1 2026</a:t>
              </a:r>
              <a:endParaRPr lang="en-US" sz="1050" dirty="0">
                <a:latin typeface="Arial" panose="020B0604020202020204" pitchFamily="34" charset="0"/>
                <a:cs typeface="Arial" panose="020B0604020202020204" pitchFamily="34" charset="0"/>
              </a:endParaRPr>
            </a:p>
          </p:txBody>
        </p:sp>
        <p:sp>
          <p:nvSpPr>
            <p:cNvPr id="76" name="Text 12">
              <a:extLst>
                <a:ext uri="{FF2B5EF4-FFF2-40B4-BE49-F238E27FC236}">
                  <a16:creationId xmlns:a16="http://schemas.microsoft.com/office/drawing/2014/main" id="{CC6EC1B8-CF3E-06C7-F15A-605C34C70A6C}"/>
                </a:ext>
              </a:extLst>
            </p:cNvPr>
            <p:cNvSpPr/>
            <p:nvPr/>
          </p:nvSpPr>
          <p:spPr>
            <a:xfrm>
              <a:off x="5039032" y="3231257"/>
              <a:ext cx="2396541" cy="342900"/>
            </a:xfrm>
            <a:prstGeom prst="rect">
              <a:avLst/>
            </a:prstGeom>
            <a:noFill/>
            <a:ln/>
          </p:spPr>
          <p:txBody>
            <a:bodyPr wrap="square" lIns="0" tIns="0" rIns="0" bIns="0" rtlCol="0" anchor="t"/>
            <a:lstStyle/>
            <a:p>
              <a:pPr marL="0" indent="0" algn="l">
                <a:lnSpc>
                  <a:spcPts val="2700"/>
                </a:lnSpc>
                <a:spcAft>
                  <a:spcPts val="300"/>
                </a:spcAft>
                <a:buNone/>
              </a:pPr>
              <a:r>
                <a:rPr lang="en-US" sz="2250" b="1" dirty="0">
                  <a:solidFill>
                    <a:srgbClr val="69A3D1"/>
                  </a:solidFill>
                  <a:latin typeface="Arial" panose="020B0604020202020204" pitchFamily="34" charset="0"/>
                  <a:ea typeface="Arial" pitchFamily="34" charset="-122"/>
                  <a:cs typeface="Arial" panose="020B0604020202020204" pitchFamily="34" charset="0"/>
                </a:rPr>
                <a:t>1.75%</a:t>
              </a:r>
              <a:endParaRPr lang="en-US" sz="2250" dirty="0">
                <a:solidFill>
                  <a:srgbClr val="69A3D1"/>
                </a:solidFill>
                <a:latin typeface="Arial" panose="020B0604020202020204" pitchFamily="34" charset="0"/>
                <a:cs typeface="Arial" panose="020B0604020202020204" pitchFamily="34" charset="0"/>
              </a:endParaRPr>
            </a:p>
          </p:txBody>
        </p:sp>
        <p:sp>
          <p:nvSpPr>
            <p:cNvPr id="77" name="Text 13">
              <a:extLst>
                <a:ext uri="{FF2B5EF4-FFF2-40B4-BE49-F238E27FC236}">
                  <a16:creationId xmlns:a16="http://schemas.microsoft.com/office/drawing/2014/main" id="{003A9BCF-5517-C66E-1FEB-E1634CFA849A}"/>
                </a:ext>
              </a:extLst>
            </p:cNvPr>
            <p:cNvSpPr/>
            <p:nvPr/>
          </p:nvSpPr>
          <p:spPr>
            <a:xfrm>
              <a:off x="5039032" y="3612257"/>
              <a:ext cx="2396541" cy="152400"/>
            </a:xfrm>
            <a:prstGeom prst="rect">
              <a:avLst/>
            </a:prstGeom>
            <a:noFill/>
            <a:ln/>
          </p:spPr>
          <p:txBody>
            <a:bodyPr wrap="square" lIns="0" tIns="0" rIns="0" bIns="0" rtlCol="0" anchor="t"/>
            <a:lstStyle/>
            <a:p>
              <a:pPr marL="0" indent="0" algn="l">
                <a:lnSpc>
                  <a:spcPts val="1200"/>
                </a:lnSpc>
                <a:buNone/>
              </a:pPr>
              <a:r>
                <a:rPr lang="en-US" sz="900" dirty="0">
                  <a:solidFill>
                    <a:srgbClr val="6C757D"/>
                  </a:solidFill>
                  <a:latin typeface="Arial" panose="020B0604020202020204" pitchFamily="34" charset="0"/>
                  <a:ea typeface="Arial" pitchFamily="34" charset="-122"/>
                  <a:cs typeface="Arial" panose="020B0604020202020204" pitchFamily="34" charset="0"/>
                </a:rPr>
                <a:t>First cut as slack emerges</a:t>
              </a:r>
            </a:p>
            <a:p>
              <a:pPr marL="0" indent="0" algn="l">
                <a:lnSpc>
                  <a:spcPts val="1200"/>
                </a:lnSpc>
                <a:buNone/>
              </a:pPr>
              <a:endParaRPr lang="en-US" sz="900" dirty="0">
                <a:solidFill>
                  <a:srgbClr val="6C757D"/>
                </a:solidFill>
                <a:latin typeface="Arial" panose="020B0604020202020204" pitchFamily="34" charset="0"/>
                <a:ea typeface="Arial" pitchFamily="34" charset="-122"/>
                <a:cs typeface="Arial" panose="020B0604020202020204" pitchFamily="34" charset="0"/>
              </a:endParaRPr>
            </a:p>
          </p:txBody>
        </p:sp>
      </p:grpSp>
      <p:grpSp>
        <p:nvGrpSpPr>
          <p:cNvPr id="8" name="Group 7">
            <a:extLst>
              <a:ext uri="{FF2B5EF4-FFF2-40B4-BE49-F238E27FC236}">
                <a16:creationId xmlns:a16="http://schemas.microsoft.com/office/drawing/2014/main" id="{CA34EA94-E2D8-596F-B5C5-E9AEB61EDF7C}"/>
              </a:ext>
            </a:extLst>
          </p:cNvPr>
          <p:cNvGrpSpPr/>
          <p:nvPr/>
        </p:nvGrpSpPr>
        <p:grpSpPr>
          <a:xfrm>
            <a:off x="378357" y="2398960"/>
            <a:ext cx="2660426" cy="1136276"/>
            <a:chOff x="384703" y="1334155"/>
            <a:chExt cx="4143799" cy="1870191"/>
          </a:xfrm>
        </p:grpSpPr>
        <p:sp>
          <p:nvSpPr>
            <p:cNvPr id="9" name="Text 2">
              <a:extLst>
                <a:ext uri="{FF2B5EF4-FFF2-40B4-BE49-F238E27FC236}">
                  <a16:creationId xmlns:a16="http://schemas.microsoft.com/office/drawing/2014/main" id="{E71D7404-C075-22FB-764D-B460ACB4311E}"/>
                </a:ext>
              </a:extLst>
            </p:cNvPr>
            <p:cNvSpPr/>
            <p:nvPr/>
          </p:nvSpPr>
          <p:spPr>
            <a:xfrm>
              <a:off x="384703" y="1334155"/>
              <a:ext cx="4143799" cy="1870191"/>
            </a:xfrm>
            <a:prstGeom prst="roundRect">
              <a:avLst>
                <a:gd name="adj" fmla="val 5556"/>
              </a:avLst>
            </a:prstGeom>
            <a:solidFill>
              <a:srgbClr val="69A3D1"/>
            </a:solidFill>
            <a:ln/>
          </p:spPr>
          <p:txBody>
            <a:bodyPr wrap="square" rtlCol="0" anchor="ctr"/>
            <a:lstStyle/>
            <a:p>
              <a:pPr marL="0" indent="0">
                <a:buNone/>
              </a:pPr>
              <a:endParaRPr lang="en-US" sz="2800" dirty="0">
                <a:latin typeface="Arial" panose="020B0604020202020204" pitchFamily="34" charset="0"/>
                <a:cs typeface="Arial" panose="020B0604020202020204" pitchFamily="34" charset="0"/>
              </a:endParaRPr>
            </a:p>
          </p:txBody>
        </p:sp>
        <p:sp>
          <p:nvSpPr>
            <p:cNvPr id="10" name="Text 3">
              <a:extLst>
                <a:ext uri="{FF2B5EF4-FFF2-40B4-BE49-F238E27FC236}">
                  <a16:creationId xmlns:a16="http://schemas.microsoft.com/office/drawing/2014/main" id="{3D44D142-1421-791C-C6CC-5DABFEA5DE26}"/>
                </a:ext>
              </a:extLst>
            </p:cNvPr>
            <p:cNvSpPr/>
            <p:nvPr/>
          </p:nvSpPr>
          <p:spPr>
            <a:xfrm>
              <a:off x="855734" y="1464437"/>
              <a:ext cx="3201739" cy="259749"/>
            </a:xfrm>
            <a:prstGeom prst="rect">
              <a:avLst/>
            </a:prstGeom>
            <a:noFill/>
            <a:ln/>
          </p:spPr>
          <p:txBody>
            <a:bodyPr wrap="square" lIns="0" tIns="0" rIns="0" bIns="0" rtlCol="0" anchor="t"/>
            <a:lstStyle/>
            <a:p>
              <a:pPr marL="0" indent="0" algn="ctr">
                <a:lnSpc>
                  <a:spcPts val="1500"/>
                </a:lnSpc>
                <a:spcAft>
                  <a:spcPts val="450"/>
                </a:spcAft>
                <a:buNone/>
              </a:pPr>
              <a:r>
                <a:rPr lang="en-US" sz="1400" dirty="0">
                  <a:solidFill>
                    <a:srgbClr val="FFFFFF"/>
                  </a:solidFill>
                  <a:latin typeface="Arial" panose="020B0604020202020204" pitchFamily="34" charset="0"/>
                  <a:ea typeface="Arial" pitchFamily="34" charset="-122"/>
                  <a:cs typeface="Arial" panose="020B0604020202020204" pitchFamily="34" charset="0"/>
                </a:rPr>
                <a:t>Current Rate</a:t>
              </a:r>
              <a:endParaRPr lang="en-US" sz="1400" dirty="0">
                <a:latin typeface="Arial" panose="020B0604020202020204" pitchFamily="34" charset="0"/>
                <a:cs typeface="Arial" panose="020B0604020202020204" pitchFamily="34" charset="0"/>
              </a:endParaRPr>
            </a:p>
          </p:txBody>
        </p:sp>
        <p:sp>
          <p:nvSpPr>
            <p:cNvPr id="11" name="Text 4">
              <a:extLst>
                <a:ext uri="{FF2B5EF4-FFF2-40B4-BE49-F238E27FC236}">
                  <a16:creationId xmlns:a16="http://schemas.microsoft.com/office/drawing/2014/main" id="{670CAE80-5D8F-4BB4-2259-C12F17666E89}"/>
                </a:ext>
              </a:extLst>
            </p:cNvPr>
            <p:cNvSpPr/>
            <p:nvPr/>
          </p:nvSpPr>
          <p:spPr>
            <a:xfrm>
              <a:off x="855734" y="1828503"/>
              <a:ext cx="3201739" cy="779246"/>
            </a:xfrm>
            <a:prstGeom prst="rect">
              <a:avLst/>
            </a:prstGeom>
            <a:noFill/>
            <a:ln/>
          </p:spPr>
          <p:txBody>
            <a:bodyPr wrap="square" lIns="0" tIns="0" rIns="0" bIns="0" rtlCol="0" anchor="t"/>
            <a:lstStyle/>
            <a:p>
              <a:pPr marL="0" indent="0" algn="ctr">
                <a:lnSpc>
                  <a:spcPts val="4500"/>
                </a:lnSpc>
                <a:buNone/>
              </a:pPr>
              <a:r>
                <a:rPr lang="en-US" sz="3600" b="1" dirty="0">
                  <a:solidFill>
                    <a:srgbClr val="FFFFFF"/>
                  </a:solidFill>
                  <a:latin typeface="Arial" panose="020B0604020202020204" pitchFamily="34" charset="0"/>
                  <a:ea typeface="Arial" pitchFamily="34" charset="-122"/>
                  <a:cs typeface="Arial" panose="020B0604020202020204" pitchFamily="34" charset="0"/>
                </a:rPr>
                <a:t>2.00%</a:t>
              </a:r>
              <a:endParaRPr lang="en-US" sz="3600" dirty="0">
                <a:latin typeface="Arial" panose="020B0604020202020204" pitchFamily="34" charset="0"/>
                <a:cs typeface="Arial" panose="020B0604020202020204" pitchFamily="34" charset="0"/>
              </a:endParaRPr>
            </a:p>
          </p:txBody>
        </p:sp>
        <p:sp>
          <p:nvSpPr>
            <p:cNvPr id="12" name="Text 5">
              <a:extLst>
                <a:ext uri="{FF2B5EF4-FFF2-40B4-BE49-F238E27FC236}">
                  <a16:creationId xmlns:a16="http://schemas.microsoft.com/office/drawing/2014/main" id="{AC54A825-85CB-2998-2503-BFB66693C0D7}"/>
                </a:ext>
              </a:extLst>
            </p:cNvPr>
            <p:cNvSpPr/>
            <p:nvPr/>
          </p:nvSpPr>
          <p:spPr>
            <a:xfrm>
              <a:off x="855734" y="2798631"/>
              <a:ext cx="3201739" cy="207799"/>
            </a:xfrm>
            <a:prstGeom prst="rect">
              <a:avLst/>
            </a:prstGeom>
            <a:noFill/>
            <a:ln/>
          </p:spPr>
          <p:txBody>
            <a:bodyPr wrap="square" lIns="0" tIns="0" rIns="0" bIns="0" rtlCol="0" anchor="t"/>
            <a:lstStyle/>
            <a:p>
              <a:pPr marL="0" indent="0" algn="ctr">
                <a:lnSpc>
                  <a:spcPts val="1200"/>
                </a:lnSpc>
                <a:spcBef>
                  <a:spcPts val="450"/>
                </a:spcBef>
                <a:buNone/>
              </a:pPr>
              <a:r>
                <a:rPr lang="en-US" sz="1100" dirty="0">
                  <a:solidFill>
                    <a:srgbClr val="FFFFFF"/>
                  </a:solidFill>
                  <a:latin typeface="Arial" panose="020B0604020202020204" pitchFamily="34" charset="0"/>
                  <a:ea typeface="Arial" pitchFamily="34" charset="-122"/>
                  <a:cs typeface="Arial" panose="020B0604020202020204" pitchFamily="34" charset="0"/>
                </a:rPr>
                <a:t>October 30, 2025</a:t>
              </a:r>
              <a:endParaRPr lang="en-US" sz="1100" dirty="0">
                <a:latin typeface="Arial" panose="020B0604020202020204" pitchFamily="34" charset="0"/>
                <a:cs typeface="Arial" panose="020B0604020202020204" pitchFamily="34" charset="0"/>
              </a:endParaRPr>
            </a:p>
          </p:txBody>
        </p:sp>
      </p:grpSp>
      <p:sp>
        <p:nvSpPr>
          <p:cNvPr id="17" name="Text 11">
            <a:extLst>
              <a:ext uri="{FF2B5EF4-FFF2-40B4-BE49-F238E27FC236}">
                <a16:creationId xmlns:a16="http://schemas.microsoft.com/office/drawing/2014/main" id="{7C8F0FB8-8B1C-B083-458F-10F9FA075306}"/>
              </a:ext>
            </a:extLst>
          </p:cNvPr>
          <p:cNvSpPr/>
          <p:nvPr/>
        </p:nvSpPr>
        <p:spPr>
          <a:xfrm>
            <a:off x="556002" y="3790686"/>
            <a:ext cx="2482782" cy="190500"/>
          </a:xfrm>
          <a:prstGeom prst="rect">
            <a:avLst/>
          </a:prstGeom>
          <a:noFill/>
          <a:ln/>
        </p:spPr>
        <p:txBody>
          <a:bodyPr wrap="square" lIns="0" tIns="0" rIns="0" bIns="0" rtlCol="0" anchor="t"/>
          <a:lstStyle/>
          <a:p>
            <a:pPr>
              <a:lnSpc>
                <a:spcPts val="1260"/>
              </a:lnSpc>
              <a:spcAft>
                <a:spcPts val="800"/>
              </a:spcAft>
            </a:pPr>
            <a:r>
              <a:rPr lang="en-US" sz="1600" b="1" dirty="0">
                <a:solidFill>
                  <a:srgbClr val="69A3D1"/>
                </a:solidFill>
                <a:latin typeface="Arial" panose="020B0604020202020204" pitchFamily="34" charset="0"/>
                <a:ea typeface="Arial" pitchFamily="34" charset="-122"/>
                <a:cs typeface="Arial" panose="020B0604020202020204" pitchFamily="34" charset="0"/>
              </a:rPr>
              <a:t>Forward Guidance</a:t>
            </a:r>
            <a:endParaRPr lang="en-US" sz="1600" b="1" dirty="0">
              <a:solidFill>
                <a:srgbClr val="1D1D1D"/>
              </a:solidFill>
              <a:latin typeface="Arial" panose="020B0604020202020204" pitchFamily="34" charset="0"/>
              <a:ea typeface="Arial" pitchFamily="34" charset="-122"/>
              <a:cs typeface="Arial" panose="020B0604020202020204" pitchFamily="34" charset="0"/>
            </a:endParaRPr>
          </a:p>
          <a:p>
            <a:pPr>
              <a:lnSpc>
                <a:spcPts val="1260"/>
              </a:lnSpc>
            </a:pPr>
            <a:r>
              <a:rPr lang="en-US" sz="1400" b="1" dirty="0">
                <a:solidFill>
                  <a:srgbClr val="1D1D1D"/>
                </a:solidFill>
                <a:latin typeface="Arial" panose="020B0604020202020204" pitchFamily="34" charset="0"/>
                <a:ea typeface="Arial" pitchFamily="34" charset="-122"/>
                <a:cs typeface="Arial" panose="020B0604020202020204" pitchFamily="34" charset="0"/>
              </a:rPr>
              <a:t>Data-Dependent</a:t>
            </a:r>
            <a:r>
              <a:rPr lang="en-US" sz="1400" b="1" dirty="0">
                <a:latin typeface="Arial" panose="020B0604020202020204" pitchFamily="34" charset="0"/>
                <a:cs typeface="Arial" panose="020B0604020202020204" pitchFamily="34" charset="0"/>
              </a:rPr>
              <a:t>:</a:t>
            </a:r>
          </a:p>
          <a:p>
            <a:pPr>
              <a:lnSpc>
                <a:spcPts val="1260"/>
              </a:lnSpc>
              <a:spcAft>
                <a:spcPts val="800"/>
              </a:spcAft>
            </a:pPr>
            <a:r>
              <a:rPr lang="en-US" sz="1400" dirty="0">
                <a:solidFill>
                  <a:srgbClr val="6C757D"/>
                </a:solidFill>
                <a:latin typeface="Arial" panose="020B0604020202020204" pitchFamily="34" charset="0"/>
                <a:ea typeface="Arial" pitchFamily="34" charset="-122"/>
                <a:cs typeface="Arial" panose="020B0604020202020204" pitchFamily="34" charset="0"/>
              </a:rPr>
              <a:t>Based on inflation projections and policy transmission</a:t>
            </a:r>
          </a:p>
          <a:p>
            <a:pPr>
              <a:lnSpc>
                <a:spcPts val="1500"/>
              </a:lnSpc>
              <a:spcBef>
                <a:spcPts val="800"/>
              </a:spcBef>
            </a:pPr>
            <a:r>
              <a:rPr lang="en-US" sz="1400" b="1" dirty="0">
                <a:solidFill>
                  <a:srgbClr val="1D1D1D"/>
                </a:solidFill>
                <a:latin typeface="Arial" panose="020B0604020202020204" pitchFamily="34" charset="0"/>
                <a:ea typeface="Arial" pitchFamily="34" charset="-122"/>
                <a:cs typeface="Arial" panose="020B0604020202020204" pitchFamily="34" charset="0"/>
              </a:rPr>
              <a:t>No Preset Path:</a:t>
            </a:r>
          </a:p>
          <a:p>
            <a:pPr>
              <a:lnSpc>
                <a:spcPts val="1500"/>
              </a:lnSpc>
              <a:spcAft>
                <a:spcPts val="300"/>
              </a:spcAft>
            </a:pPr>
            <a:r>
              <a:rPr lang="en-US" sz="1400" dirty="0">
                <a:solidFill>
                  <a:srgbClr val="6C757D"/>
                </a:solidFill>
                <a:latin typeface="Arial" panose="020B0604020202020204" pitchFamily="34" charset="0"/>
                <a:ea typeface="Arial" pitchFamily="34" charset="-122"/>
                <a:cs typeface="Arial" panose="020B0604020202020204" pitchFamily="34" charset="0"/>
              </a:rPr>
              <a:t>Full discretion, no predetermined trajectory</a:t>
            </a:r>
            <a:endParaRPr lang="en-US" sz="1400" dirty="0">
              <a:latin typeface="Arial" panose="020B0604020202020204" pitchFamily="34" charset="0"/>
              <a:cs typeface="Arial" panose="020B0604020202020204" pitchFamily="34" charset="0"/>
            </a:endParaRPr>
          </a:p>
        </p:txBody>
      </p:sp>
      <p:pic>
        <p:nvPicPr>
          <p:cNvPr id="26" name="Picture 25">
            <a:extLst>
              <a:ext uri="{FF2B5EF4-FFF2-40B4-BE49-F238E27FC236}">
                <a16:creationId xmlns:a16="http://schemas.microsoft.com/office/drawing/2014/main" id="{C38266B5-5DB0-F5E9-763C-43E2525B0004}"/>
              </a:ext>
            </a:extLst>
          </p:cNvPr>
          <p:cNvPicPr>
            <a:picLocks noChangeAspect="1"/>
          </p:cNvPicPr>
          <p:nvPr/>
        </p:nvPicPr>
        <p:blipFill>
          <a:blip r:embed="rId4"/>
          <a:stretch>
            <a:fillRect/>
          </a:stretch>
        </p:blipFill>
        <p:spPr>
          <a:xfrm>
            <a:off x="3168442" y="2404632"/>
            <a:ext cx="5982767" cy="2991384"/>
          </a:xfrm>
          <a:prstGeom prst="rect">
            <a:avLst/>
          </a:prstGeom>
        </p:spPr>
      </p:pic>
    </p:spTree>
    <p:extLst>
      <p:ext uri="{BB962C8B-B14F-4D97-AF65-F5344CB8AC3E}">
        <p14:creationId xmlns:p14="http://schemas.microsoft.com/office/powerpoint/2010/main" val="2137203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C5CF63-C5CB-8A78-BA60-A9CBCFE6E432}"/>
            </a:ext>
          </a:extLst>
        </p:cNvPr>
        <p:cNvGrpSpPr/>
        <p:nvPr/>
      </p:nvGrpSpPr>
      <p:grpSpPr>
        <a:xfrm>
          <a:off x="0" y="0"/>
          <a:ext cx="0" cy="0"/>
          <a:chOff x="0" y="0"/>
          <a:chExt cx="0" cy="0"/>
        </a:xfrm>
      </p:grpSpPr>
      <p:sp>
        <p:nvSpPr>
          <p:cNvPr id="7" name="Text 14">
            <a:extLst>
              <a:ext uri="{FF2B5EF4-FFF2-40B4-BE49-F238E27FC236}">
                <a16:creationId xmlns:a16="http://schemas.microsoft.com/office/drawing/2014/main" id="{17F0899B-8FF5-062B-E0EA-141B36EA1036}"/>
              </a:ext>
            </a:extLst>
          </p:cNvPr>
          <p:cNvSpPr/>
          <p:nvPr/>
        </p:nvSpPr>
        <p:spPr>
          <a:xfrm>
            <a:off x="5883678" y="1234181"/>
            <a:ext cx="6025934" cy="5095402"/>
          </a:xfrm>
          <a:prstGeom prst="roundRect">
            <a:avLst>
              <a:gd name="adj" fmla="val 6780"/>
            </a:avLst>
          </a:prstGeom>
          <a:no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 name="Footer Placeholder 9">
            <a:extLst>
              <a:ext uri="{FF2B5EF4-FFF2-40B4-BE49-F238E27FC236}">
                <a16:creationId xmlns:a16="http://schemas.microsoft.com/office/drawing/2014/main" id="{0C2F7D15-417C-295A-C434-A51986C014C7}"/>
              </a:ext>
            </a:extLst>
          </p:cNvPr>
          <p:cNvSpPr>
            <a:spLocks noGrp="1"/>
          </p:cNvSpPr>
          <p:nvPr>
            <p:ph type="ftr" sz="quarter" idx="11"/>
          </p:nvPr>
        </p:nvSpPr>
        <p:spPr>
          <a:xfrm>
            <a:off x="9515061" y="6329583"/>
            <a:ext cx="2394551" cy="365125"/>
          </a:xfrm>
        </p:spPr>
        <p:txBody>
          <a:bodyPr/>
          <a:lstStyle/>
          <a:p>
            <a:pPr algn="r"/>
            <a:r>
              <a:rPr lang="en-GB" sz="800" dirty="0">
                <a:solidFill>
                  <a:srgbClr val="000000"/>
                </a:solidFill>
                <a:latin typeface="Arial" panose="020B0604020202020204" pitchFamily="34" charset="0"/>
                <a:cs typeface="Arial" panose="020B0604020202020204" pitchFamily="34" charset="0"/>
              </a:rPr>
              <a:t>2026-2027 Forecasts | </a:t>
            </a:r>
            <a:fld id="{8FEE686F-D980-324A-BFB9-D3465C7B126A}" type="slidenum">
              <a:rPr lang="en-GB" sz="800" b="1" smtClean="0">
                <a:solidFill>
                  <a:srgbClr val="000000"/>
                </a:solidFill>
                <a:latin typeface="Arial" panose="020B0604020202020204" pitchFamily="34" charset="0"/>
                <a:cs typeface="Arial" panose="020B0604020202020204" pitchFamily="34" charset="0"/>
              </a:rPr>
              <a:pPr algn="r"/>
              <a:t>3</a:t>
            </a:fld>
            <a:endParaRPr lang="en-CH" sz="800" b="1" dirty="0">
              <a:solidFill>
                <a:srgbClr val="00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C5FBBC4C-B96B-7D27-3087-2E8EA09DE25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56"/>
          <a:stretch>
            <a:fillRect/>
          </a:stretch>
        </p:blipFill>
        <p:spPr bwMode="auto">
          <a:xfrm>
            <a:off x="9832768" y="395219"/>
            <a:ext cx="2118499" cy="31289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4C6F2D4-1BFA-2427-EC6F-F3412642F25B}"/>
              </a:ext>
            </a:extLst>
          </p:cNvPr>
          <p:cNvSpPr/>
          <p:nvPr/>
        </p:nvSpPr>
        <p:spPr>
          <a:xfrm>
            <a:off x="-1" y="3198"/>
            <a:ext cx="12192001" cy="226355"/>
          </a:xfrm>
          <a:prstGeom prst="rect">
            <a:avLst/>
          </a:prstGeom>
          <a:solidFill>
            <a:srgbClr val="00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rgbClr val="000000"/>
              </a:solidFill>
              <a:latin typeface="Arial" panose="020B0604020202020204" pitchFamily="34" charset="0"/>
              <a:cs typeface="Arial" panose="020B0604020202020204" pitchFamily="34" charset="0"/>
            </a:endParaRPr>
          </a:p>
        </p:txBody>
      </p:sp>
      <p:sp>
        <p:nvSpPr>
          <p:cNvPr id="5" name="Title 3">
            <a:extLst>
              <a:ext uri="{FF2B5EF4-FFF2-40B4-BE49-F238E27FC236}">
                <a16:creationId xmlns:a16="http://schemas.microsoft.com/office/drawing/2014/main" id="{4B5F2FEE-1784-8F58-A523-15AB972CF6ED}"/>
              </a:ext>
            </a:extLst>
          </p:cNvPr>
          <p:cNvSpPr txBox="1">
            <a:spLocks/>
          </p:cNvSpPr>
          <p:nvPr/>
        </p:nvSpPr>
        <p:spPr>
          <a:xfrm>
            <a:off x="254342" y="369550"/>
            <a:ext cx="10908400"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CH" sz="2000" b="1" dirty="0">
                <a:solidFill>
                  <a:srgbClr val="000000"/>
                </a:solidFill>
                <a:latin typeface="Arial" panose="020B0604020202020204" pitchFamily="34" charset="0"/>
                <a:cs typeface="Arial" panose="020B0604020202020204" pitchFamily="34" charset="0"/>
              </a:rPr>
              <a:t>RATE CUTS DRIVEN BY TARIFFS AND LABOR MARKET EXPECTATIONS</a:t>
            </a:r>
            <a:endParaRPr lang="en-CH" sz="2000" b="1" dirty="0">
              <a:solidFill>
                <a:srgbClr val="000000"/>
              </a:solidFill>
              <a:latin typeface="Arial" panose="020B0604020202020204" pitchFamily="34" charset="0"/>
              <a:cs typeface="Arial" panose="020B0604020202020204" pitchFamily="34" charset="0"/>
            </a:endParaRPr>
          </a:p>
        </p:txBody>
      </p:sp>
      <p:sp>
        <p:nvSpPr>
          <p:cNvPr id="6" name="Subtitle 6">
            <a:extLst>
              <a:ext uri="{FF2B5EF4-FFF2-40B4-BE49-F238E27FC236}">
                <a16:creationId xmlns:a16="http://schemas.microsoft.com/office/drawing/2014/main" id="{9C7FBF5E-3BE8-5924-D476-AAB0BDA9E4DD}"/>
              </a:ext>
            </a:extLst>
          </p:cNvPr>
          <p:cNvSpPr txBox="1">
            <a:spLocks/>
          </p:cNvSpPr>
          <p:nvPr/>
        </p:nvSpPr>
        <p:spPr>
          <a:xfrm>
            <a:off x="226209" y="562682"/>
            <a:ext cx="11709200" cy="524800"/>
          </a:xfrm>
          <a:prstGeom prst="rect">
            <a:avLst/>
          </a:prstGeom>
          <a:noFill/>
          <a:ln>
            <a:noFill/>
          </a:ln>
        </p:spPr>
        <p:txBody>
          <a:bodyPr spcFirstLastPara="1" wrap="square" lIns="114300" tIns="121900" rIns="121900" bIns="121900"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rgbClr val="000000"/>
              </a:buClr>
              <a:buSzPts val="1500"/>
              <a:buFont typeface="Arial"/>
              <a:buNone/>
              <a:defRPr sz="1500" b="1" i="0" u="none" strike="noStrike" cap="none">
                <a:solidFill>
                  <a:srgbClr val="000000"/>
                </a:solidFill>
                <a:latin typeface="Arial"/>
                <a:ea typeface="Arial"/>
                <a:cs typeface="Arial"/>
                <a:sym typeface="Arial"/>
              </a:defRPr>
            </a:lvl1pPr>
            <a:lvl2pPr marL="914400" marR="0" lvl="1" indent="-323850"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3pPr>
            <a:lvl4pPr marL="1828800" marR="0" lvl="3" indent="-295275" algn="l" rtl="0">
              <a:lnSpc>
                <a:spcPct val="100000"/>
              </a:lnSpc>
              <a:spcBef>
                <a:spcPts val="0"/>
              </a:spcBef>
              <a:spcAft>
                <a:spcPts val="0"/>
              </a:spcAft>
              <a:buClr>
                <a:srgbClr val="000000"/>
              </a:buClr>
              <a:buSzPts val="1050"/>
              <a:buFont typeface="Arial"/>
              <a:buNone/>
              <a:defRPr sz="1050" b="0" i="0" u="none" strike="noStrike" cap="none">
                <a:solidFill>
                  <a:srgbClr val="000000"/>
                </a:solidFill>
                <a:latin typeface="Arial"/>
                <a:ea typeface="Arial"/>
                <a:cs typeface="Arial"/>
                <a:sym typeface="Arial"/>
              </a:defRPr>
            </a:lvl4pPr>
            <a:lvl5pPr marL="2286000" marR="0" lvl="4" indent="-279400" algn="l"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2743200" marR="0" lvl="5" indent="-266700" algn="l" rtl="0">
              <a:lnSpc>
                <a:spcPct val="100000"/>
              </a:lnSpc>
              <a:spcBef>
                <a:spcPts val="0"/>
              </a:spcBef>
              <a:spcAft>
                <a:spcPts val="0"/>
              </a:spcAft>
              <a:buClr>
                <a:srgbClr val="000000"/>
              </a:buClr>
              <a:buSzPts val="600"/>
              <a:buFont typeface="Arial"/>
              <a:buNone/>
              <a:defRPr sz="600" b="0" i="0" u="none" strike="noStrike" cap="none">
                <a:solidFill>
                  <a:srgbClr val="000000"/>
                </a:solidFill>
                <a:latin typeface="Arial"/>
                <a:ea typeface="Arial"/>
                <a:cs typeface="Arial"/>
                <a:sym typeface="Arial"/>
              </a:defRPr>
            </a:lvl6pPr>
            <a:lvl7pPr marL="3200400" marR="0" lvl="6" indent="-260350" algn="l" rtl="0">
              <a:lnSpc>
                <a:spcPct val="100000"/>
              </a:lnSpc>
              <a:spcBef>
                <a:spcPts val="0"/>
              </a:spcBef>
              <a:spcAft>
                <a:spcPts val="0"/>
              </a:spcAft>
              <a:buClr>
                <a:srgbClr val="000000"/>
              </a:buClr>
              <a:buSzPts val="500"/>
              <a:buFont typeface="Arial"/>
              <a:buNone/>
              <a:defRPr sz="500" b="0" i="0" u="none" strike="noStrike" cap="none">
                <a:solidFill>
                  <a:srgbClr val="000000"/>
                </a:solidFill>
                <a:latin typeface="Arial"/>
                <a:ea typeface="Arial"/>
                <a:cs typeface="Arial"/>
                <a:sym typeface="Arial"/>
              </a:defRPr>
            </a:lvl7pPr>
            <a:lvl8pPr marL="3657600" marR="0" lvl="7" indent="-254000" algn="l" rtl="0">
              <a:lnSpc>
                <a:spcPct val="100000"/>
              </a:lnSpc>
              <a:spcBef>
                <a:spcPts val="0"/>
              </a:spcBef>
              <a:spcAft>
                <a:spcPts val="0"/>
              </a:spcAft>
              <a:buClr>
                <a:srgbClr val="000000"/>
              </a:buClr>
              <a:buSzPts val="400"/>
              <a:buFont typeface="Arial"/>
              <a:buNone/>
              <a:defRPr sz="400" b="0" i="0" u="none" strike="noStrike" cap="none">
                <a:solidFill>
                  <a:srgbClr val="000000"/>
                </a:solidFill>
                <a:latin typeface="Arial"/>
                <a:ea typeface="Arial"/>
                <a:cs typeface="Arial"/>
                <a:sym typeface="Arial"/>
              </a:defRPr>
            </a:lvl8pPr>
            <a:lvl9pPr marL="4114800" marR="0" lvl="8" indent="-247650" algn="l" rtl="0">
              <a:lnSpc>
                <a:spcPct val="100000"/>
              </a:lnSpc>
              <a:spcBef>
                <a:spcPts val="0"/>
              </a:spcBef>
              <a:spcAft>
                <a:spcPts val="0"/>
              </a:spcAft>
              <a:buClr>
                <a:srgbClr val="000000"/>
              </a:buClr>
              <a:buSzPts val="300"/>
              <a:buFont typeface="Arial"/>
              <a:buNone/>
              <a:defRPr sz="300" b="0" i="0" u="none" strike="noStrike" cap="none">
                <a:solidFill>
                  <a:srgbClr val="000000"/>
                </a:solidFill>
                <a:latin typeface="Arial"/>
                <a:ea typeface="Arial"/>
                <a:cs typeface="Arial"/>
                <a:sym typeface="Arial"/>
              </a:defRPr>
            </a:lvl9pPr>
          </a:lstStyle>
          <a:p>
            <a:pPr marL="0"/>
            <a:r>
              <a:rPr lang="en-CH" dirty="0">
                <a:solidFill>
                  <a:srgbClr val="69A3D1"/>
                </a:solidFill>
                <a:latin typeface="Arial" panose="020B0604020202020204" pitchFamily="34" charset="0"/>
                <a:cs typeface="Arial" panose="020B0604020202020204" pitchFamily="34" charset="0"/>
              </a:rPr>
              <a:t>Executive Summary </a:t>
            </a:r>
            <a:r>
              <a:rPr lang="en-CH" b="0" dirty="0">
                <a:solidFill>
                  <a:schemeClr val="tx1"/>
                </a:solidFill>
                <a:latin typeface="Arial" panose="020B0604020202020204" pitchFamily="34" charset="0"/>
                <a:cs typeface="Arial" panose="020B0604020202020204" pitchFamily="34" charset="0"/>
              </a:rPr>
              <a:t>| </a:t>
            </a:r>
            <a:r>
              <a:rPr lang="en-CH" b="0" dirty="0">
                <a:latin typeface="Arial" panose="020B0604020202020204" pitchFamily="34" charset="0"/>
                <a:cs typeface="Arial" panose="020B0604020202020204" pitchFamily="34" charset="0"/>
              </a:rPr>
              <a:t>Rationale</a:t>
            </a:r>
            <a:endParaRPr lang="en-CH" dirty="0">
              <a:solidFill>
                <a:srgbClr val="69A3D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A2C9F351-49DA-7020-05F9-A6619EB464AA}"/>
              </a:ext>
            </a:extLst>
          </p:cNvPr>
          <p:cNvSpPr/>
          <p:nvPr/>
        </p:nvSpPr>
        <p:spPr>
          <a:xfrm>
            <a:off x="11951267" y="638652"/>
            <a:ext cx="57600" cy="57600"/>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pic>
        <p:nvPicPr>
          <p:cNvPr id="36" name="Picture 35">
            <a:extLst>
              <a:ext uri="{FF2B5EF4-FFF2-40B4-BE49-F238E27FC236}">
                <a16:creationId xmlns:a16="http://schemas.microsoft.com/office/drawing/2014/main" id="{CD63FCD7-6DBD-499A-AFA4-419F58EE7F0B}"/>
              </a:ext>
            </a:extLst>
          </p:cNvPr>
          <p:cNvPicPr>
            <a:picLocks noChangeAspect="1"/>
          </p:cNvPicPr>
          <p:nvPr/>
        </p:nvPicPr>
        <p:blipFill>
          <a:blip r:embed="rId4"/>
          <a:srcRect t="17964"/>
          <a:stretch>
            <a:fillRect/>
          </a:stretch>
        </p:blipFill>
        <p:spPr>
          <a:xfrm>
            <a:off x="6478107" y="1975556"/>
            <a:ext cx="4825934" cy="3958975"/>
          </a:xfrm>
          <a:prstGeom prst="rect">
            <a:avLst/>
          </a:prstGeom>
        </p:spPr>
      </p:pic>
      <p:grpSp>
        <p:nvGrpSpPr>
          <p:cNvPr id="15" name="Group 14">
            <a:extLst>
              <a:ext uri="{FF2B5EF4-FFF2-40B4-BE49-F238E27FC236}">
                <a16:creationId xmlns:a16="http://schemas.microsoft.com/office/drawing/2014/main" id="{A8EB33FA-C17E-6D74-8ED4-68B3AD3BCE1B}"/>
              </a:ext>
            </a:extLst>
          </p:cNvPr>
          <p:cNvGrpSpPr/>
          <p:nvPr/>
        </p:nvGrpSpPr>
        <p:grpSpPr>
          <a:xfrm>
            <a:off x="258758" y="1253054"/>
            <a:ext cx="2660426" cy="1136276"/>
            <a:chOff x="384703" y="1334155"/>
            <a:chExt cx="4143799" cy="1870191"/>
          </a:xfrm>
        </p:grpSpPr>
        <p:sp>
          <p:nvSpPr>
            <p:cNvPr id="23" name="Text 2">
              <a:extLst>
                <a:ext uri="{FF2B5EF4-FFF2-40B4-BE49-F238E27FC236}">
                  <a16:creationId xmlns:a16="http://schemas.microsoft.com/office/drawing/2014/main" id="{CF55A882-0D18-8668-7467-62B7D45594FF}"/>
                </a:ext>
              </a:extLst>
            </p:cNvPr>
            <p:cNvSpPr/>
            <p:nvPr/>
          </p:nvSpPr>
          <p:spPr>
            <a:xfrm>
              <a:off x="384703" y="1334155"/>
              <a:ext cx="4143799" cy="1870191"/>
            </a:xfrm>
            <a:prstGeom prst="roundRect">
              <a:avLst>
                <a:gd name="adj" fmla="val 5556"/>
              </a:avLst>
            </a:prstGeom>
            <a:solidFill>
              <a:srgbClr val="69A3D1"/>
            </a:solidFill>
            <a:ln/>
          </p:spPr>
          <p:txBody>
            <a:bodyPr wrap="square" rtlCol="0" anchor="ctr"/>
            <a:lstStyle/>
            <a:p>
              <a:pPr marL="0" indent="0">
                <a:buNone/>
              </a:pPr>
              <a:endParaRPr lang="en-US" sz="2800" dirty="0">
                <a:latin typeface="Arial" panose="020B0604020202020204" pitchFamily="34" charset="0"/>
                <a:cs typeface="Arial" panose="020B0604020202020204" pitchFamily="34" charset="0"/>
              </a:endParaRPr>
            </a:p>
          </p:txBody>
        </p:sp>
        <p:sp>
          <p:nvSpPr>
            <p:cNvPr id="25" name="Text 3">
              <a:extLst>
                <a:ext uri="{FF2B5EF4-FFF2-40B4-BE49-F238E27FC236}">
                  <a16:creationId xmlns:a16="http://schemas.microsoft.com/office/drawing/2014/main" id="{BF91F15F-98CF-EED8-7E6F-270E0B26E330}"/>
                </a:ext>
              </a:extLst>
            </p:cNvPr>
            <p:cNvSpPr/>
            <p:nvPr/>
          </p:nvSpPr>
          <p:spPr>
            <a:xfrm>
              <a:off x="855734" y="1464437"/>
              <a:ext cx="3201739" cy="259749"/>
            </a:xfrm>
            <a:prstGeom prst="rect">
              <a:avLst/>
            </a:prstGeom>
            <a:noFill/>
            <a:ln/>
          </p:spPr>
          <p:txBody>
            <a:bodyPr wrap="square" lIns="0" tIns="0" rIns="0" bIns="0" rtlCol="0" anchor="t"/>
            <a:lstStyle/>
            <a:p>
              <a:pPr marL="0" indent="0" algn="ctr">
                <a:lnSpc>
                  <a:spcPts val="1500"/>
                </a:lnSpc>
                <a:spcAft>
                  <a:spcPts val="450"/>
                </a:spcAft>
                <a:buNone/>
              </a:pPr>
              <a:r>
                <a:rPr lang="en-US" sz="1400" dirty="0">
                  <a:solidFill>
                    <a:srgbClr val="FFFFFF"/>
                  </a:solidFill>
                  <a:latin typeface="Arial" panose="020B0604020202020204" pitchFamily="34" charset="0"/>
                  <a:ea typeface="Arial" pitchFamily="34" charset="-122"/>
                  <a:cs typeface="Arial" panose="020B0604020202020204" pitchFamily="34" charset="0"/>
                </a:rPr>
                <a:t>Current Rate</a:t>
              </a:r>
              <a:endParaRPr lang="en-US" sz="1400" dirty="0">
                <a:latin typeface="Arial" panose="020B0604020202020204" pitchFamily="34" charset="0"/>
                <a:cs typeface="Arial" panose="020B0604020202020204" pitchFamily="34" charset="0"/>
              </a:endParaRPr>
            </a:p>
          </p:txBody>
        </p:sp>
        <p:sp>
          <p:nvSpPr>
            <p:cNvPr id="26" name="Text 4">
              <a:extLst>
                <a:ext uri="{FF2B5EF4-FFF2-40B4-BE49-F238E27FC236}">
                  <a16:creationId xmlns:a16="http://schemas.microsoft.com/office/drawing/2014/main" id="{6718AA4A-CFA5-9B18-98F7-24843CDA08BF}"/>
                </a:ext>
              </a:extLst>
            </p:cNvPr>
            <p:cNvSpPr/>
            <p:nvPr/>
          </p:nvSpPr>
          <p:spPr>
            <a:xfrm>
              <a:off x="855734" y="1828503"/>
              <a:ext cx="3201739" cy="779246"/>
            </a:xfrm>
            <a:prstGeom prst="rect">
              <a:avLst/>
            </a:prstGeom>
            <a:noFill/>
            <a:ln/>
          </p:spPr>
          <p:txBody>
            <a:bodyPr wrap="square" lIns="0" tIns="0" rIns="0" bIns="0" rtlCol="0" anchor="t"/>
            <a:lstStyle/>
            <a:p>
              <a:pPr marL="0" indent="0" algn="ctr">
                <a:lnSpc>
                  <a:spcPts val="4500"/>
                </a:lnSpc>
                <a:buNone/>
              </a:pPr>
              <a:r>
                <a:rPr lang="en-US" sz="3600" b="1" dirty="0">
                  <a:solidFill>
                    <a:srgbClr val="FFFFFF"/>
                  </a:solidFill>
                  <a:latin typeface="Arial" panose="020B0604020202020204" pitchFamily="34" charset="0"/>
                  <a:ea typeface="Arial" pitchFamily="34" charset="-122"/>
                  <a:cs typeface="Arial" panose="020B0604020202020204" pitchFamily="34" charset="0"/>
                </a:rPr>
                <a:t>2.00%</a:t>
              </a:r>
              <a:endParaRPr lang="en-US" sz="3600" dirty="0">
                <a:latin typeface="Arial" panose="020B0604020202020204" pitchFamily="34" charset="0"/>
                <a:cs typeface="Arial" panose="020B0604020202020204" pitchFamily="34" charset="0"/>
              </a:endParaRPr>
            </a:p>
          </p:txBody>
        </p:sp>
        <p:sp>
          <p:nvSpPr>
            <p:cNvPr id="27" name="Text 5">
              <a:extLst>
                <a:ext uri="{FF2B5EF4-FFF2-40B4-BE49-F238E27FC236}">
                  <a16:creationId xmlns:a16="http://schemas.microsoft.com/office/drawing/2014/main" id="{ED0AFA15-F6F4-22C3-4E94-8F32AC2A9C77}"/>
                </a:ext>
              </a:extLst>
            </p:cNvPr>
            <p:cNvSpPr/>
            <p:nvPr/>
          </p:nvSpPr>
          <p:spPr>
            <a:xfrm>
              <a:off x="855734" y="2798631"/>
              <a:ext cx="3201739" cy="207799"/>
            </a:xfrm>
            <a:prstGeom prst="rect">
              <a:avLst/>
            </a:prstGeom>
            <a:noFill/>
            <a:ln/>
          </p:spPr>
          <p:txBody>
            <a:bodyPr wrap="square" lIns="0" tIns="0" rIns="0" bIns="0" rtlCol="0" anchor="t"/>
            <a:lstStyle/>
            <a:p>
              <a:pPr marL="0" indent="0" algn="ctr">
                <a:lnSpc>
                  <a:spcPts val="1200"/>
                </a:lnSpc>
                <a:spcBef>
                  <a:spcPts val="450"/>
                </a:spcBef>
                <a:buNone/>
              </a:pPr>
              <a:r>
                <a:rPr lang="en-US" sz="1100" dirty="0">
                  <a:solidFill>
                    <a:srgbClr val="FFFFFF"/>
                  </a:solidFill>
                  <a:latin typeface="Arial" panose="020B0604020202020204" pitchFamily="34" charset="0"/>
                  <a:ea typeface="Arial" pitchFamily="34" charset="-122"/>
                  <a:cs typeface="Arial" panose="020B0604020202020204" pitchFamily="34" charset="0"/>
                </a:rPr>
                <a:t>October 30, 2025</a:t>
              </a:r>
              <a:endParaRPr lang="en-US" sz="1100" dirty="0">
                <a:latin typeface="Arial" panose="020B0604020202020204" pitchFamily="34" charset="0"/>
                <a:cs typeface="Arial" panose="020B0604020202020204" pitchFamily="34" charset="0"/>
              </a:endParaRPr>
            </a:p>
          </p:txBody>
        </p:sp>
      </p:grpSp>
      <p:grpSp>
        <p:nvGrpSpPr>
          <p:cNvPr id="28" name="Group 27">
            <a:extLst>
              <a:ext uri="{FF2B5EF4-FFF2-40B4-BE49-F238E27FC236}">
                <a16:creationId xmlns:a16="http://schemas.microsoft.com/office/drawing/2014/main" id="{04F5F1D9-94AD-4D8B-6D6F-FAFB5A8030DA}"/>
              </a:ext>
            </a:extLst>
          </p:cNvPr>
          <p:cNvGrpSpPr/>
          <p:nvPr/>
        </p:nvGrpSpPr>
        <p:grpSpPr>
          <a:xfrm>
            <a:off x="2965458" y="1257598"/>
            <a:ext cx="2660426" cy="1136276"/>
            <a:chOff x="384703" y="1334155"/>
            <a:chExt cx="4143799" cy="1870191"/>
          </a:xfrm>
        </p:grpSpPr>
        <p:sp>
          <p:nvSpPr>
            <p:cNvPr id="29" name="Text 2">
              <a:extLst>
                <a:ext uri="{FF2B5EF4-FFF2-40B4-BE49-F238E27FC236}">
                  <a16:creationId xmlns:a16="http://schemas.microsoft.com/office/drawing/2014/main" id="{EA5DC50D-FC67-2E0A-60B9-364CCA326F46}"/>
                </a:ext>
              </a:extLst>
            </p:cNvPr>
            <p:cNvSpPr/>
            <p:nvPr/>
          </p:nvSpPr>
          <p:spPr>
            <a:xfrm>
              <a:off x="384703" y="1334155"/>
              <a:ext cx="4143799" cy="1870191"/>
            </a:xfrm>
            <a:prstGeom prst="roundRect">
              <a:avLst>
                <a:gd name="adj" fmla="val 5556"/>
              </a:avLst>
            </a:prstGeom>
            <a:solidFill>
              <a:srgbClr val="69A3D1"/>
            </a:solidFill>
            <a:ln/>
          </p:spPr>
          <p:txBody>
            <a:bodyPr wrap="square" rtlCol="0" anchor="ctr"/>
            <a:lstStyle/>
            <a:p>
              <a:pPr marL="0" indent="0">
                <a:buNone/>
              </a:pPr>
              <a:endParaRPr lang="en-US" sz="2800" dirty="0">
                <a:latin typeface="Arial" panose="020B0604020202020204" pitchFamily="34" charset="0"/>
                <a:cs typeface="Arial" panose="020B0604020202020204" pitchFamily="34" charset="0"/>
              </a:endParaRPr>
            </a:p>
          </p:txBody>
        </p:sp>
        <p:sp>
          <p:nvSpPr>
            <p:cNvPr id="30" name="Text 3">
              <a:extLst>
                <a:ext uri="{FF2B5EF4-FFF2-40B4-BE49-F238E27FC236}">
                  <a16:creationId xmlns:a16="http://schemas.microsoft.com/office/drawing/2014/main" id="{AFA95EB7-6110-0F2A-699E-7A8E933125BA}"/>
                </a:ext>
              </a:extLst>
            </p:cNvPr>
            <p:cNvSpPr/>
            <p:nvPr/>
          </p:nvSpPr>
          <p:spPr>
            <a:xfrm>
              <a:off x="855734" y="1464437"/>
              <a:ext cx="3201739" cy="259749"/>
            </a:xfrm>
            <a:prstGeom prst="rect">
              <a:avLst/>
            </a:prstGeom>
            <a:noFill/>
            <a:ln/>
          </p:spPr>
          <p:txBody>
            <a:bodyPr wrap="square" lIns="0" tIns="0" rIns="0" bIns="0" rtlCol="0" anchor="t"/>
            <a:lstStyle/>
            <a:p>
              <a:pPr algn="ctr">
                <a:lnSpc>
                  <a:spcPts val="1500"/>
                </a:lnSpc>
                <a:spcAft>
                  <a:spcPts val="450"/>
                </a:spcAft>
              </a:pPr>
              <a:r>
                <a:rPr lang="en-US" sz="1400" dirty="0">
                  <a:solidFill>
                    <a:srgbClr val="FFFFFF"/>
                  </a:solidFill>
                  <a:latin typeface="Arial" panose="020B0604020202020204" pitchFamily="34" charset="0"/>
                  <a:cs typeface="Arial" panose="020B0604020202020204" pitchFamily="34" charset="0"/>
                </a:rPr>
                <a:t>Cumulative rate cuts</a:t>
              </a:r>
              <a:endParaRPr lang="en-US" sz="1400" dirty="0">
                <a:latin typeface="Arial" panose="020B0604020202020204" pitchFamily="34" charset="0"/>
                <a:cs typeface="Arial" panose="020B0604020202020204" pitchFamily="34" charset="0"/>
              </a:endParaRPr>
            </a:p>
          </p:txBody>
        </p:sp>
        <p:sp>
          <p:nvSpPr>
            <p:cNvPr id="31" name="Text 4">
              <a:extLst>
                <a:ext uri="{FF2B5EF4-FFF2-40B4-BE49-F238E27FC236}">
                  <a16:creationId xmlns:a16="http://schemas.microsoft.com/office/drawing/2014/main" id="{05405DA1-DF30-4D0F-82D6-82D645C62B32}"/>
                </a:ext>
              </a:extLst>
            </p:cNvPr>
            <p:cNvSpPr/>
            <p:nvPr/>
          </p:nvSpPr>
          <p:spPr>
            <a:xfrm>
              <a:off x="855734" y="1828503"/>
              <a:ext cx="3201739" cy="779246"/>
            </a:xfrm>
            <a:prstGeom prst="rect">
              <a:avLst/>
            </a:prstGeom>
            <a:noFill/>
            <a:ln/>
          </p:spPr>
          <p:txBody>
            <a:bodyPr wrap="square" lIns="0" tIns="0" rIns="0" bIns="0" rtlCol="0" anchor="t"/>
            <a:lstStyle/>
            <a:p>
              <a:pPr marL="0" indent="0" algn="ctr">
                <a:lnSpc>
                  <a:spcPts val="4500"/>
                </a:lnSpc>
                <a:buNone/>
              </a:pPr>
              <a:r>
                <a:rPr lang="en-US" sz="3600" b="1" dirty="0">
                  <a:solidFill>
                    <a:srgbClr val="FFFFFF"/>
                  </a:solidFill>
                  <a:latin typeface="Arial" panose="020B0604020202020204" pitchFamily="34" charset="0"/>
                  <a:ea typeface="Arial" pitchFamily="34" charset="-122"/>
                  <a:cs typeface="Arial" panose="020B0604020202020204" pitchFamily="34" charset="0"/>
                </a:rPr>
                <a:t>75bps</a:t>
              </a:r>
              <a:endParaRPr lang="en-US" sz="3600" dirty="0">
                <a:latin typeface="Arial" panose="020B0604020202020204" pitchFamily="34" charset="0"/>
                <a:cs typeface="Arial" panose="020B0604020202020204" pitchFamily="34" charset="0"/>
              </a:endParaRPr>
            </a:p>
          </p:txBody>
        </p:sp>
        <p:sp>
          <p:nvSpPr>
            <p:cNvPr id="32" name="Text 5">
              <a:extLst>
                <a:ext uri="{FF2B5EF4-FFF2-40B4-BE49-F238E27FC236}">
                  <a16:creationId xmlns:a16="http://schemas.microsoft.com/office/drawing/2014/main" id="{87C0CB27-7FCA-FC22-6BD1-AC44E4DFA734}"/>
                </a:ext>
              </a:extLst>
            </p:cNvPr>
            <p:cNvSpPr/>
            <p:nvPr/>
          </p:nvSpPr>
          <p:spPr>
            <a:xfrm>
              <a:off x="855734" y="2798631"/>
              <a:ext cx="3201739" cy="207799"/>
            </a:xfrm>
            <a:prstGeom prst="rect">
              <a:avLst/>
            </a:prstGeom>
            <a:noFill/>
            <a:ln/>
          </p:spPr>
          <p:txBody>
            <a:bodyPr wrap="square" lIns="0" tIns="0" rIns="0" bIns="0" rtlCol="0" anchor="t"/>
            <a:lstStyle/>
            <a:p>
              <a:pPr algn="ctr">
                <a:lnSpc>
                  <a:spcPts val="1200"/>
                </a:lnSpc>
                <a:spcBef>
                  <a:spcPts val="450"/>
                </a:spcBef>
              </a:pPr>
              <a:r>
                <a:rPr lang="en-US" sz="1100" dirty="0">
                  <a:solidFill>
                    <a:srgbClr val="FFFFFF"/>
                  </a:solidFill>
                  <a:latin typeface="Arial" panose="020B0604020202020204" pitchFamily="34" charset="0"/>
                  <a:ea typeface="Arial" pitchFamily="34" charset="-122"/>
                  <a:cs typeface="Arial" panose="020B0604020202020204" pitchFamily="34" charset="0"/>
                </a:rPr>
                <a:t>Until Q1 2028</a:t>
              </a:r>
              <a:endParaRPr lang="en-US" sz="1100" dirty="0">
                <a:latin typeface="Arial" panose="020B0604020202020204" pitchFamily="34" charset="0"/>
                <a:cs typeface="Arial" panose="020B0604020202020204" pitchFamily="34" charset="0"/>
              </a:endParaRPr>
            </a:p>
          </p:txBody>
        </p:sp>
      </p:grpSp>
      <p:sp>
        <p:nvSpPr>
          <p:cNvPr id="40" name="TextBox 39">
            <a:extLst>
              <a:ext uri="{FF2B5EF4-FFF2-40B4-BE49-F238E27FC236}">
                <a16:creationId xmlns:a16="http://schemas.microsoft.com/office/drawing/2014/main" id="{DD5870CB-7F3C-4693-61B3-ECEEC0AA9DC6}"/>
              </a:ext>
            </a:extLst>
          </p:cNvPr>
          <p:cNvSpPr txBox="1"/>
          <p:nvPr/>
        </p:nvSpPr>
        <p:spPr>
          <a:xfrm>
            <a:off x="6095998" y="5992307"/>
            <a:ext cx="5374208" cy="279500"/>
          </a:xfrm>
          <a:prstGeom prst="rect">
            <a:avLst/>
          </a:prstGeom>
          <a:noFill/>
        </p:spPr>
        <p:txBody>
          <a:bodyPr wrap="square">
            <a:spAutoFit/>
          </a:bodyPr>
          <a:lstStyle/>
          <a:p>
            <a:pPr>
              <a:lnSpc>
                <a:spcPts val="1350"/>
              </a:lnSpc>
            </a:pPr>
            <a:r>
              <a:rPr lang="en-GB" sz="1200" i="1" dirty="0">
                <a:solidFill>
                  <a:srgbClr val="3B3B3B"/>
                </a:solidFill>
                <a:latin typeface="Arial" panose="020B0604020202020204" pitchFamily="34" charset="0"/>
                <a:cs typeface="Arial" panose="020B0604020202020204" pitchFamily="34" charset="0"/>
              </a:rPr>
              <a:t>Source: European Commission (2025)</a:t>
            </a:r>
          </a:p>
        </p:txBody>
      </p:sp>
      <p:grpSp>
        <p:nvGrpSpPr>
          <p:cNvPr id="45" name="Group 44">
            <a:extLst>
              <a:ext uri="{FF2B5EF4-FFF2-40B4-BE49-F238E27FC236}">
                <a16:creationId xmlns:a16="http://schemas.microsoft.com/office/drawing/2014/main" id="{05A5E9ED-D68D-1AE2-0CCC-FBC58F6ADCD0}"/>
              </a:ext>
            </a:extLst>
          </p:cNvPr>
          <p:cNvGrpSpPr/>
          <p:nvPr/>
        </p:nvGrpSpPr>
        <p:grpSpPr>
          <a:xfrm>
            <a:off x="254342" y="3088141"/>
            <a:ext cx="5371542" cy="1042607"/>
            <a:chOff x="6761755" y="2987590"/>
            <a:chExt cx="5371542" cy="1042607"/>
          </a:xfrm>
        </p:grpSpPr>
        <p:sp>
          <p:nvSpPr>
            <p:cNvPr id="46" name="Text 2">
              <a:extLst>
                <a:ext uri="{FF2B5EF4-FFF2-40B4-BE49-F238E27FC236}">
                  <a16:creationId xmlns:a16="http://schemas.microsoft.com/office/drawing/2014/main" id="{423D6A24-8EE6-B0CD-98C7-90E1ABF7A118}"/>
                </a:ext>
              </a:extLst>
            </p:cNvPr>
            <p:cNvSpPr/>
            <p:nvPr/>
          </p:nvSpPr>
          <p:spPr>
            <a:xfrm>
              <a:off x="6761755" y="2987590"/>
              <a:ext cx="5371542" cy="1042607"/>
            </a:xfrm>
            <a:prstGeom prst="roundRect">
              <a:avLst>
                <a:gd name="adj" fmla="val 6098"/>
              </a:avLst>
            </a:prstGeom>
            <a:solidFill>
              <a:srgbClr val="F8FAFB"/>
            </a:solidFill>
            <a:ln/>
          </p:spPr>
          <p:txBody>
            <a:bodyPr wrap="square" rtlCol="0" anchor="ctr"/>
            <a:lstStyle/>
            <a:p>
              <a:pPr marL="0" indent="0">
                <a:buNone/>
              </a:pPr>
              <a:endParaRPr lang="en-US" dirty="0">
                <a:solidFill>
                  <a:srgbClr val="000000"/>
                </a:solidFill>
                <a:latin typeface="Arial" panose="020B0604020202020204" pitchFamily="34" charset="0"/>
                <a:cs typeface="Arial" panose="020B0604020202020204" pitchFamily="34" charset="0"/>
              </a:endParaRPr>
            </a:p>
          </p:txBody>
        </p:sp>
        <p:sp>
          <p:nvSpPr>
            <p:cNvPr id="47" name="Text 7">
              <a:extLst>
                <a:ext uri="{FF2B5EF4-FFF2-40B4-BE49-F238E27FC236}">
                  <a16:creationId xmlns:a16="http://schemas.microsoft.com/office/drawing/2014/main" id="{23AFBEC4-8F9D-C060-0B88-48F136DC91FB}"/>
                </a:ext>
              </a:extLst>
            </p:cNvPr>
            <p:cNvSpPr/>
            <p:nvPr/>
          </p:nvSpPr>
          <p:spPr>
            <a:xfrm>
              <a:off x="6916379" y="3067497"/>
              <a:ext cx="5019030" cy="897787"/>
            </a:xfrm>
            <a:prstGeom prst="rect">
              <a:avLst/>
            </a:prstGeom>
            <a:noFill/>
            <a:ln/>
          </p:spPr>
          <p:txBody>
            <a:bodyPr wrap="square" lIns="0" tIns="0" rIns="0" bIns="0" rtlCol="0" anchor="t"/>
            <a:lstStyle/>
            <a:p>
              <a:pPr>
                <a:lnSpc>
                  <a:spcPts val="1575"/>
                </a:lnSpc>
              </a:pPr>
              <a:r>
                <a:rPr lang="en-US" sz="1400" b="1" dirty="0">
                  <a:solidFill>
                    <a:srgbClr val="1D1D1D"/>
                  </a:solidFill>
                  <a:latin typeface="Arial" panose="020B0604020202020204" pitchFamily="34" charset="0"/>
                  <a:ea typeface="Arial" pitchFamily="34" charset="-122"/>
                  <a:cs typeface="Arial" panose="020B0604020202020204" pitchFamily="34" charset="0"/>
                </a:rPr>
                <a:t>Downside risk due to US Tariffs</a:t>
              </a:r>
            </a:p>
            <a:p>
              <a:pPr>
                <a:lnSpc>
                  <a:spcPts val="1575"/>
                </a:lnSpc>
              </a:pPr>
              <a:r>
                <a:rPr lang="en-US" sz="1400" dirty="0">
                  <a:solidFill>
                    <a:srgbClr val="1D1D1D"/>
                  </a:solidFill>
                  <a:latin typeface="Arial" panose="020B0604020202020204" pitchFamily="34" charset="0"/>
                  <a:ea typeface="Arial" pitchFamily="34" charset="-122"/>
                  <a:cs typeface="Arial" panose="020B0604020202020204" pitchFamily="34" charset="0"/>
                </a:rPr>
                <a:t>Uncertainty associated with US tariffs may lead to delays in investment, hiring, and spending decisions in addition to the direct effects on exports</a:t>
              </a:r>
            </a:p>
          </p:txBody>
        </p:sp>
      </p:grpSp>
      <p:sp>
        <p:nvSpPr>
          <p:cNvPr id="48" name="TextBox 47">
            <a:extLst>
              <a:ext uri="{FF2B5EF4-FFF2-40B4-BE49-F238E27FC236}">
                <a16:creationId xmlns:a16="http://schemas.microsoft.com/office/drawing/2014/main" id="{AD3D3501-C992-0527-BFAC-46B015B097AB}"/>
              </a:ext>
            </a:extLst>
          </p:cNvPr>
          <p:cNvSpPr txBox="1"/>
          <p:nvPr/>
        </p:nvSpPr>
        <p:spPr>
          <a:xfrm>
            <a:off x="254342" y="2705301"/>
            <a:ext cx="6096000" cy="298800"/>
          </a:xfrm>
          <a:prstGeom prst="rect">
            <a:avLst/>
          </a:prstGeom>
          <a:noFill/>
        </p:spPr>
        <p:txBody>
          <a:bodyPr wrap="square">
            <a:spAutoFit/>
          </a:bodyPr>
          <a:lstStyle/>
          <a:p>
            <a:pPr>
              <a:lnSpc>
                <a:spcPts val="1575"/>
              </a:lnSpc>
            </a:pPr>
            <a:r>
              <a:rPr lang="en-US" sz="1800" b="1" dirty="0">
                <a:solidFill>
                  <a:srgbClr val="69A3D1"/>
                </a:solidFill>
                <a:latin typeface="Arial" panose="020B0604020202020204" pitchFamily="34" charset="0"/>
                <a:ea typeface="Arial" pitchFamily="34" charset="-122"/>
                <a:cs typeface="Arial" panose="020B0604020202020204" pitchFamily="34" charset="0"/>
              </a:rPr>
              <a:t>Underlying Rationale</a:t>
            </a:r>
            <a:endParaRPr lang="en-US" sz="1800" dirty="0">
              <a:solidFill>
                <a:srgbClr val="69A3D1"/>
              </a:solidFill>
              <a:latin typeface="Arial" panose="020B0604020202020204" pitchFamily="34" charset="0"/>
              <a:ea typeface="Arial" pitchFamily="34" charset="-122"/>
              <a:cs typeface="Arial" panose="020B0604020202020204" pitchFamily="34" charset="0"/>
            </a:endParaRPr>
          </a:p>
        </p:txBody>
      </p:sp>
      <p:grpSp>
        <p:nvGrpSpPr>
          <p:cNvPr id="49" name="Group 48">
            <a:extLst>
              <a:ext uri="{FF2B5EF4-FFF2-40B4-BE49-F238E27FC236}">
                <a16:creationId xmlns:a16="http://schemas.microsoft.com/office/drawing/2014/main" id="{F0E6B8A0-D398-41A1-2DF4-1D9A8D90A364}"/>
              </a:ext>
            </a:extLst>
          </p:cNvPr>
          <p:cNvGrpSpPr/>
          <p:nvPr/>
        </p:nvGrpSpPr>
        <p:grpSpPr>
          <a:xfrm>
            <a:off x="254342" y="4187558"/>
            <a:ext cx="5371542" cy="1042607"/>
            <a:chOff x="6761755" y="4087008"/>
            <a:chExt cx="5371542" cy="1042607"/>
          </a:xfrm>
        </p:grpSpPr>
        <p:sp>
          <p:nvSpPr>
            <p:cNvPr id="50" name="Text 2">
              <a:extLst>
                <a:ext uri="{FF2B5EF4-FFF2-40B4-BE49-F238E27FC236}">
                  <a16:creationId xmlns:a16="http://schemas.microsoft.com/office/drawing/2014/main" id="{EA55996D-745C-28F7-D82A-DA3C5F8C43B9}"/>
                </a:ext>
              </a:extLst>
            </p:cNvPr>
            <p:cNvSpPr/>
            <p:nvPr/>
          </p:nvSpPr>
          <p:spPr>
            <a:xfrm>
              <a:off x="6761755" y="4087008"/>
              <a:ext cx="5371542" cy="1042607"/>
            </a:xfrm>
            <a:prstGeom prst="roundRect">
              <a:avLst>
                <a:gd name="adj" fmla="val 6098"/>
              </a:avLst>
            </a:prstGeom>
            <a:solidFill>
              <a:srgbClr val="F8FAFB"/>
            </a:solidFill>
            <a:ln/>
          </p:spPr>
          <p:txBody>
            <a:bodyPr wrap="square" rtlCol="0" anchor="ctr"/>
            <a:lstStyle/>
            <a:p>
              <a:pPr marL="0" indent="0">
                <a:buNone/>
              </a:pPr>
              <a:endParaRPr lang="en-US" dirty="0">
                <a:solidFill>
                  <a:srgbClr val="000000"/>
                </a:solidFill>
                <a:latin typeface="Arial" panose="020B0604020202020204" pitchFamily="34" charset="0"/>
                <a:cs typeface="Arial" panose="020B0604020202020204" pitchFamily="34" charset="0"/>
              </a:endParaRPr>
            </a:p>
          </p:txBody>
        </p:sp>
        <p:sp>
          <p:nvSpPr>
            <p:cNvPr id="51" name="Text 7">
              <a:extLst>
                <a:ext uri="{FF2B5EF4-FFF2-40B4-BE49-F238E27FC236}">
                  <a16:creationId xmlns:a16="http://schemas.microsoft.com/office/drawing/2014/main" id="{14DF6F24-2BC5-1B2C-9574-F53DF729A2AD}"/>
                </a:ext>
              </a:extLst>
            </p:cNvPr>
            <p:cNvSpPr/>
            <p:nvPr/>
          </p:nvSpPr>
          <p:spPr>
            <a:xfrm>
              <a:off x="6916379" y="4240940"/>
              <a:ext cx="5019030" cy="722724"/>
            </a:xfrm>
            <a:prstGeom prst="rect">
              <a:avLst/>
            </a:prstGeom>
            <a:noFill/>
            <a:ln/>
          </p:spPr>
          <p:txBody>
            <a:bodyPr wrap="square" lIns="0" tIns="0" rIns="0" bIns="0" rtlCol="0" anchor="t"/>
            <a:lstStyle/>
            <a:p>
              <a:pPr>
                <a:lnSpc>
                  <a:spcPts val="1575"/>
                </a:lnSpc>
              </a:pPr>
              <a:r>
                <a:rPr lang="en-US" sz="1400" b="1" dirty="0">
                  <a:solidFill>
                    <a:srgbClr val="1D1D1D"/>
                  </a:solidFill>
                  <a:latin typeface="Arial" panose="020B0604020202020204" pitchFamily="34" charset="0"/>
                  <a:ea typeface="Arial" pitchFamily="34" charset="-122"/>
                  <a:cs typeface="Arial" panose="020B0604020202020204" pitchFamily="34" charset="0"/>
                </a:rPr>
                <a:t>Weak labor market</a:t>
              </a:r>
            </a:p>
            <a:p>
              <a:pPr>
                <a:lnSpc>
                  <a:spcPts val="1575"/>
                </a:lnSpc>
              </a:pPr>
              <a:r>
                <a:rPr lang="en-US" sz="1400" dirty="0">
                  <a:solidFill>
                    <a:srgbClr val="1D1D1D"/>
                  </a:solidFill>
                  <a:latin typeface="Arial" panose="020B0604020202020204" pitchFamily="34" charset="0"/>
                  <a:ea typeface="Arial" pitchFamily="34" charset="-122"/>
                  <a:cs typeface="Arial" panose="020B0604020202020204" pitchFamily="34" charset="0"/>
                </a:rPr>
                <a:t>Reduction in hiring intentions and pessimism regarding economic outlook</a:t>
              </a:r>
            </a:p>
          </p:txBody>
        </p:sp>
      </p:grpSp>
      <p:grpSp>
        <p:nvGrpSpPr>
          <p:cNvPr id="52" name="Group 51">
            <a:extLst>
              <a:ext uri="{FF2B5EF4-FFF2-40B4-BE49-F238E27FC236}">
                <a16:creationId xmlns:a16="http://schemas.microsoft.com/office/drawing/2014/main" id="{D95D0EA9-B6F8-6DEB-F32F-305663415693}"/>
              </a:ext>
            </a:extLst>
          </p:cNvPr>
          <p:cNvGrpSpPr/>
          <p:nvPr/>
        </p:nvGrpSpPr>
        <p:grpSpPr>
          <a:xfrm>
            <a:off x="254341" y="5286976"/>
            <a:ext cx="5371541" cy="1042607"/>
            <a:chOff x="6761754" y="5186425"/>
            <a:chExt cx="5371541" cy="1042607"/>
          </a:xfrm>
        </p:grpSpPr>
        <p:sp>
          <p:nvSpPr>
            <p:cNvPr id="53" name="Text 2">
              <a:extLst>
                <a:ext uri="{FF2B5EF4-FFF2-40B4-BE49-F238E27FC236}">
                  <a16:creationId xmlns:a16="http://schemas.microsoft.com/office/drawing/2014/main" id="{182499A3-37A3-9A7A-C444-C2742A0722C7}"/>
                </a:ext>
              </a:extLst>
            </p:cNvPr>
            <p:cNvSpPr/>
            <p:nvPr/>
          </p:nvSpPr>
          <p:spPr>
            <a:xfrm>
              <a:off x="6761754" y="5186425"/>
              <a:ext cx="5371541" cy="1042607"/>
            </a:xfrm>
            <a:prstGeom prst="roundRect">
              <a:avLst>
                <a:gd name="adj" fmla="val 6098"/>
              </a:avLst>
            </a:prstGeom>
            <a:solidFill>
              <a:srgbClr val="F8FAFB"/>
            </a:solidFill>
            <a:ln/>
          </p:spPr>
          <p:txBody>
            <a:bodyPr wrap="square" rtlCol="0" anchor="ctr"/>
            <a:lstStyle/>
            <a:p>
              <a:pPr marL="0" indent="0">
                <a:buNone/>
              </a:pPr>
              <a:endParaRPr lang="en-US" dirty="0">
                <a:solidFill>
                  <a:srgbClr val="000000"/>
                </a:solidFill>
                <a:latin typeface="Arial" panose="020B0604020202020204" pitchFamily="34" charset="0"/>
                <a:cs typeface="Arial" panose="020B0604020202020204" pitchFamily="34" charset="0"/>
              </a:endParaRPr>
            </a:p>
          </p:txBody>
        </p:sp>
        <p:sp>
          <p:nvSpPr>
            <p:cNvPr id="54" name="Text 7">
              <a:extLst>
                <a:ext uri="{FF2B5EF4-FFF2-40B4-BE49-F238E27FC236}">
                  <a16:creationId xmlns:a16="http://schemas.microsoft.com/office/drawing/2014/main" id="{3CC8B71D-9C51-3C13-5D98-DC5D05C7445F}"/>
                </a:ext>
              </a:extLst>
            </p:cNvPr>
            <p:cNvSpPr/>
            <p:nvPr/>
          </p:nvSpPr>
          <p:spPr>
            <a:xfrm>
              <a:off x="6889520" y="5371406"/>
              <a:ext cx="4727275" cy="833729"/>
            </a:xfrm>
            <a:prstGeom prst="rect">
              <a:avLst/>
            </a:prstGeom>
            <a:noFill/>
            <a:ln/>
          </p:spPr>
          <p:txBody>
            <a:bodyPr wrap="square" lIns="0" tIns="0" rIns="0" bIns="0" rtlCol="0" anchor="t"/>
            <a:lstStyle/>
            <a:p>
              <a:pPr>
                <a:lnSpc>
                  <a:spcPts val="1575"/>
                </a:lnSpc>
              </a:pPr>
              <a:r>
                <a:rPr lang="en-US" sz="1400" b="1" dirty="0">
                  <a:solidFill>
                    <a:srgbClr val="1D1D1D"/>
                  </a:solidFill>
                  <a:latin typeface="Arial" panose="020B0604020202020204" pitchFamily="34" charset="0"/>
                  <a:ea typeface="Arial" pitchFamily="34" charset="-122"/>
                  <a:cs typeface="Arial" panose="020B0604020202020204" pitchFamily="34" charset="0"/>
                </a:rPr>
                <a:t>Monetary policy leeway</a:t>
              </a:r>
            </a:p>
            <a:p>
              <a:pPr>
                <a:lnSpc>
                  <a:spcPts val="1575"/>
                </a:lnSpc>
              </a:pPr>
              <a:r>
                <a:rPr lang="en-US" sz="1400" dirty="0">
                  <a:solidFill>
                    <a:srgbClr val="1D1D1D"/>
                  </a:solidFill>
                  <a:latin typeface="Arial" panose="020B0604020202020204" pitchFamily="34" charset="0"/>
                  <a:ea typeface="Arial" pitchFamily="34" charset="-122"/>
                  <a:cs typeface="Arial" panose="020B0604020202020204" pitchFamily="34" charset="0"/>
                </a:rPr>
                <a:t>Inflation sticking close to target allowing the implementation of accommodative monetary policy</a:t>
              </a:r>
            </a:p>
          </p:txBody>
        </p:sp>
      </p:grpSp>
      <p:sp>
        <p:nvSpPr>
          <p:cNvPr id="56" name="TextBox 55">
            <a:extLst>
              <a:ext uri="{FF2B5EF4-FFF2-40B4-BE49-F238E27FC236}">
                <a16:creationId xmlns:a16="http://schemas.microsoft.com/office/drawing/2014/main" id="{292162CE-90F7-8C25-BBF9-F81D451A7D9B}"/>
              </a:ext>
            </a:extLst>
          </p:cNvPr>
          <p:cNvSpPr txBox="1"/>
          <p:nvPr/>
        </p:nvSpPr>
        <p:spPr>
          <a:xfrm>
            <a:off x="6080809" y="1369074"/>
            <a:ext cx="9619128" cy="523220"/>
          </a:xfrm>
          <a:prstGeom prst="rect">
            <a:avLst/>
          </a:prstGeom>
          <a:noFill/>
        </p:spPr>
        <p:txBody>
          <a:bodyPr wrap="square">
            <a:spAutoFit/>
          </a:bodyPr>
          <a:lstStyle/>
          <a:p>
            <a:pPr>
              <a:buNone/>
            </a:pPr>
            <a:r>
              <a:rPr lang="en-GB" sz="1400" b="1" dirty="0">
                <a:solidFill>
                  <a:srgbClr val="000000"/>
                </a:solidFill>
                <a:effectLst/>
                <a:latin typeface="Helvetica" pitchFamily="2" charset="0"/>
              </a:rPr>
              <a:t>EU economic sentiment and employment expectations</a:t>
            </a:r>
          </a:p>
          <a:p>
            <a:pPr>
              <a:buNone/>
            </a:pPr>
            <a:r>
              <a:rPr lang="en-GB" sz="1400" dirty="0">
                <a:solidFill>
                  <a:srgbClr val="6C757D"/>
                </a:solidFill>
                <a:effectLst/>
                <a:latin typeface="Helvetica" pitchFamily="2" charset="0"/>
              </a:rPr>
              <a:t>(relative to pre-pandemic average)</a:t>
            </a:r>
          </a:p>
        </p:txBody>
      </p:sp>
    </p:spTree>
    <p:extLst>
      <p:ext uri="{BB962C8B-B14F-4D97-AF65-F5344CB8AC3E}">
        <p14:creationId xmlns:p14="http://schemas.microsoft.com/office/powerpoint/2010/main" val="4046662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55D2FC-6353-F657-56DE-CC26D3391C82}"/>
            </a:ext>
          </a:extLst>
        </p:cNvPr>
        <p:cNvGrpSpPr/>
        <p:nvPr/>
      </p:nvGrpSpPr>
      <p:grpSpPr>
        <a:xfrm>
          <a:off x="0" y="0"/>
          <a:ext cx="0" cy="0"/>
          <a:chOff x="0" y="0"/>
          <a:chExt cx="0" cy="0"/>
        </a:xfrm>
      </p:grpSpPr>
      <p:sp>
        <p:nvSpPr>
          <p:cNvPr id="2" name="Footer Placeholder 9">
            <a:extLst>
              <a:ext uri="{FF2B5EF4-FFF2-40B4-BE49-F238E27FC236}">
                <a16:creationId xmlns:a16="http://schemas.microsoft.com/office/drawing/2014/main" id="{6D036490-A580-6FCE-575F-D37AEFE4D5A6}"/>
              </a:ext>
            </a:extLst>
          </p:cNvPr>
          <p:cNvSpPr>
            <a:spLocks noGrp="1"/>
          </p:cNvSpPr>
          <p:nvPr>
            <p:ph type="ftr" sz="quarter" idx="11"/>
          </p:nvPr>
        </p:nvSpPr>
        <p:spPr>
          <a:xfrm>
            <a:off x="9515061" y="6329583"/>
            <a:ext cx="2394551" cy="365125"/>
          </a:xfrm>
        </p:spPr>
        <p:txBody>
          <a:bodyPr/>
          <a:lstStyle/>
          <a:p>
            <a:pPr algn="r"/>
            <a:r>
              <a:rPr lang="en-GB" sz="800" dirty="0">
                <a:solidFill>
                  <a:srgbClr val="000000"/>
                </a:solidFill>
                <a:latin typeface="Arial" panose="020B0604020202020204" pitchFamily="34" charset="0"/>
                <a:cs typeface="Arial" panose="020B0604020202020204" pitchFamily="34" charset="0"/>
              </a:rPr>
              <a:t>2026-2027 Forecasts | </a:t>
            </a:r>
            <a:fld id="{8FEE686F-D980-324A-BFB9-D3465C7B126A}" type="slidenum">
              <a:rPr lang="en-GB" sz="800" b="1" smtClean="0">
                <a:solidFill>
                  <a:srgbClr val="000000"/>
                </a:solidFill>
                <a:latin typeface="Arial" panose="020B0604020202020204" pitchFamily="34" charset="0"/>
                <a:cs typeface="Arial" panose="020B0604020202020204" pitchFamily="34" charset="0"/>
              </a:rPr>
              <a:pPr algn="r"/>
              <a:t>4</a:t>
            </a:fld>
            <a:endParaRPr lang="en-CH" sz="800" b="1" dirty="0">
              <a:solidFill>
                <a:srgbClr val="00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4705638D-A4B3-70AD-7D58-3063482D360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56"/>
          <a:stretch>
            <a:fillRect/>
          </a:stretch>
        </p:blipFill>
        <p:spPr bwMode="auto">
          <a:xfrm>
            <a:off x="9832768" y="395219"/>
            <a:ext cx="2118499" cy="31289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9920FE2-2EFC-5999-4D7A-A3D97D5C10D7}"/>
              </a:ext>
            </a:extLst>
          </p:cNvPr>
          <p:cNvSpPr/>
          <p:nvPr/>
        </p:nvSpPr>
        <p:spPr>
          <a:xfrm>
            <a:off x="-1" y="3198"/>
            <a:ext cx="12192001" cy="226355"/>
          </a:xfrm>
          <a:prstGeom prst="rect">
            <a:avLst/>
          </a:prstGeom>
          <a:solidFill>
            <a:srgbClr val="00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rgbClr val="000000"/>
              </a:solidFill>
              <a:latin typeface="Arial" panose="020B0604020202020204" pitchFamily="34" charset="0"/>
              <a:cs typeface="Arial" panose="020B0604020202020204" pitchFamily="34" charset="0"/>
            </a:endParaRPr>
          </a:p>
        </p:txBody>
      </p:sp>
      <p:sp>
        <p:nvSpPr>
          <p:cNvPr id="5" name="Title 3">
            <a:extLst>
              <a:ext uri="{FF2B5EF4-FFF2-40B4-BE49-F238E27FC236}">
                <a16:creationId xmlns:a16="http://schemas.microsoft.com/office/drawing/2014/main" id="{FAF9DE57-8CAE-8E6C-43DB-F3A821BB28EF}"/>
              </a:ext>
            </a:extLst>
          </p:cNvPr>
          <p:cNvSpPr txBox="1">
            <a:spLocks/>
          </p:cNvSpPr>
          <p:nvPr/>
        </p:nvSpPr>
        <p:spPr>
          <a:xfrm>
            <a:off x="254342" y="369550"/>
            <a:ext cx="10908400"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CH" sz="2000" b="1" dirty="0">
                <a:solidFill>
                  <a:srgbClr val="000000"/>
                </a:solidFill>
                <a:latin typeface="Arial" panose="020B0604020202020204" pitchFamily="34" charset="0"/>
                <a:cs typeface="Arial" panose="020B0604020202020204" pitchFamily="34" charset="0"/>
              </a:rPr>
              <a:t>WE EXPECT THREE CONSECUTIVE 25BPS CUTS (2026, 2027, 2028)</a:t>
            </a:r>
            <a:endParaRPr lang="en-CH" sz="2000" b="1" dirty="0">
              <a:solidFill>
                <a:srgbClr val="000000"/>
              </a:solidFill>
              <a:latin typeface="Arial" panose="020B0604020202020204" pitchFamily="34" charset="0"/>
              <a:cs typeface="Arial" panose="020B0604020202020204" pitchFamily="34" charset="0"/>
            </a:endParaRPr>
          </a:p>
        </p:txBody>
      </p:sp>
      <p:sp>
        <p:nvSpPr>
          <p:cNvPr id="6" name="Subtitle 6">
            <a:extLst>
              <a:ext uri="{FF2B5EF4-FFF2-40B4-BE49-F238E27FC236}">
                <a16:creationId xmlns:a16="http://schemas.microsoft.com/office/drawing/2014/main" id="{3FDD63D9-96DC-DB51-328B-00741C467092}"/>
              </a:ext>
            </a:extLst>
          </p:cNvPr>
          <p:cNvSpPr txBox="1">
            <a:spLocks/>
          </p:cNvSpPr>
          <p:nvPr/>
        </p:nvSpPr>
        <p:spPr>
          <a:xfrm>
            <a:off x="226209" y="562682"/>
            <a:ext cx="11709200" cy="524800"/>
          </a:xfrm>
          <a:prstGeom prst="rect">
            <a:avLst/>
          </a:prstGeom>
          <a:noFill/>
          <a:ln>
            <a:noFill/>
          </a:ln>
        </p:spPr>
        <p:txBody>
          <a:bodyPr spcFirstLastPara="1" wrap="square" lIns="114300" tIns="121900" rIns="121900" bIns="121900"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rgbClr val="000000"/>
              </a:buClr>
              <a:buSzPts val="1500"/>
              <a:buFont typeface="Arial"/>
              <a:buNone/>
              <a:defRPr sz="1500" b="1" i="0" u="none" strike="noStrike" cap="none">
                <a:solidFill>
                  <a:srgbClr val="000000"/>
                </a:solidFill>
                <a:latin typeface="Arial"/>
                <a:ea typeface="Arial"/>
                <a:cs typeface="Arial"/>
                <a:sym typeface="Arial"/>
              </a:defRPr>
            </a:lvl1pPr>
            <a:lvl2pPr marL="914400" marR="0" lvl="1" indent="-323850"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3pPr>
            <a:lvl4pPr marL="1828800" marR="0" lvl="3" indent="-295275" algn="l" rtl="0">
              <a:lnSpc>
                <a:spcPct val="100000"/>
              </a:lnSpc>
              <a:spcBef>
                <a:spcPts val="0"/>
              </a:spcBef>
              <a:spcAft>
                <a:spcPts val="0"/>
              </a:spcAft>
              <a:buClr>
                <a:srgbClr val="000000"/>
              </a:buClr>
              <a:buSzPts val="1050"/>
              <a:buFont typeface="Arial"/>
              <a:buNone/>
              <a:defRPr sz="1050" b="0" i="0" u="none" strike="noStrike" cap="none">
                <a:solidFill>
                  <a:srgbClr val="000000"/>
                </a:solidFill>
                <a:latin typeface="Arial"/>
                <a:ea typeface="Arial"/>
                <a:cs typeface="Arial"/>
                <a:sym typeface="Arial"/>
              </a:defRPr>
            </a:lvl4pPr>
            <a:lvl5pPr marL="2286000" marR="0" lvl="4" indent="-279400" algn="l"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2743200" marR="0" lvl="5" indent="-266700" algn="l" rtl="0">
              <a:lnSpc>
                <a:spcPct val="100000"/>
              </a:lnSpc>
              <a:spcBef>
                <a:spcPts val="0"/>
              </a:spcBef>
              <a:spcAft>
                <a:spcPts val="0"/>
              </a:spcAft>
              <a:buClr>
                <a:srgbClr val="000000"/>
              </a:buClr>
              <a:buSzPts val="600"/>
              <a:buFont typeface="Arial"/>
              <a:buNone/>
              <a:defRPr sz="600" b="0" i="0" u="none" strike="noStrike" cap="none">
                <a:solidFill>
                  <a:srgbClr val="000000"/>
                </a:solidFill>
                <a:latin typeface="Arial"/>
                <a:ea typeface="Arial"/>
                <a:cs typeface="Arial"/>
                <a:sym typeface="Arial"/>
              </a:defRPr>
            </a:lvl6pPr>
            <a:lvl7pPr marL="3200400" marR="0" lvl="6" indent="-260350" algn="l" rtl="0">
              <a:lnSpc>
                <a:spcPct val="100000"/>
              </a:lnSpc>
              <a:spcBef>
                <a:spcPts val="0"/>
              </a:spcBef>
              <a:spcAft>
                <a:spcPts val="0"/>
              </a:spcAft>
              <a:buClr>
                <a:srgbClr val="000000"/>
              </a:buClr>
              <a:buSzPts val="500"/>
              <a:buFont typeface="Arial"/>
              <a:buNone/>
              <a:defRPr sz="500" b="0" i="0" u="none" strike="noStrike" cap="none">
                <a:solidFill>
                  <a:srgbClr val="000000"/>
                </a:solidFill>
                <a:latin typeface="Arial"/>
                <a:ea typeface="Arial"/>
                <a:cs typeface="Arial"/>
                <a:sym typeface="Arial"/>
              </a:defRPr>
            </a:lvl7pPr>
            <a:lvl8pPr marL="3657600" marR="0" lvl="7" indent="-254000" algn="l" rtl="0">
              <a:lnSpc>
                <a:spcPct val="100000"/>
              </a:lnSpc>
              <a:spcBef>
                <a:spcPts val="0"/>
              </a:spcBef>
              <a:spcAft>
                <a:spcPts val="0"/>
              </a:spcAft>
              <a:buClr>
                <a:srgbClr val="000000"/>
              </a:buClr>
              <a:buSzPts val="400"/>
              <a:buFont typeface="Arial"/>
              <a:buNone/>
              <a:defRPr sz="400" b="0" i="0" u="none" strike="noStrike" cap="none">
                <a:solidFill>
                  <a:srgbClr val="000000"/>
                </a:solidFill>
                <a:latin typeface="Arial"/>
                <a:ea typeface="Arial"/>
                <a:cs typeface="Arial"/>
                <a:sym typeface="Arial"/>
              </a:defRPr>
            </a:lvl8pPr>
            <a:lvl9pPr marL="4114800" marR="0" lvl="8" indent="-247650" algn="l" rtl="0">
              <a:lnSpc>
                <a:spcPct val="100000"/>
              </a:lnSpc>
              <a:spcBef>
                <a:spcPts val="0"/>
              </a:spcBef>
              <a:spcAft>
                <a:spcPts val="0"/>
              </a:spcAft>
              <a:buClr>
                <a:srgbClr val="000000"/>
              </a:buClr>
              <a:buSzPts val="300"/>
              <a:buFont typeface="Arial"/>
              <a:buNone/>
              <a:defRPr sz="300" b="0" i="0" u="none" strike="noStrike" cap="none">
                <a:solidFill>
                  <a:srgbClr val="000000"/>
                </a:solidFill>
                <a:latin typeface="Arial"/>
                <a:ea typeface="Arial"/>
                <a:cs typeface="Arial"/>
                <a:sym typeface="Arial"/>
              </a:defRPr>
            </a:lvl9pPr>
          </a:lstStyle>
          <a:p>
            <a:pPr marL="0"/>
            <a:r>
              <a:rPr lang="en-CH" dirty="0">
                <a:solidFill>
                  <a:srgbClr val="69A3D1"/>
                </a:solidFill>
                <a:latin typeface="Arial" panose="020B0604020202020204" pitchFamily="34" charset="0"/>
                <a:cs typeface="Arial" panose="020B0604020202020204" pitchFamily="34" charset="0"/>
              </a:rPr>
              <a:t>Forecasts </a:t>
            </a:r>
            <a:r>
              <a:rPr lang="en-CH" b="0" dirty="0">
                <a:solidFill>
                  <a:schemeClr val="tx1"/>
                </a:solidFill>
                <a:latin typeface="Arial" panose="020B0604020202020204" pitchFamily="34" charset="0"/>
                <a:cs typeface="Arial" panose="020B0604020202020204" pitchFamily="34" charset="0"/>
              </a:rPr>
              <a:t>| </a:t>
            </a:r>
            <a:r>
              <a:rPr lang="en-CH" b="0" dirty="0">
                <a:latin typeface="Arial" panose="020B0604020202020204" pitchFamily="34" charset="0"/>
                <a:cs typeface="Arial" panose="020B0604020202020204" pitchFamily="34" charset="0"/>
              </a:rPr>
              <a:t>ECB interest rate on the deposit facility</a:t>
            </a:r>
            <a:endParaRPr lang="en-CH" dirty="0">
              <a:solidFill>
                <a:srgbClr val="69A3D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FF82E3FC-8457-282B-4FCB-B6F085C201AD}"/>
              </a:ext>
            </a:extLst>
          </p:cNvPr>
          <p:cNvSpPr/>
          <p:nvPr/>
        </p:nvSpPr>
        <p:spPr>
          <a:xfrm>
            <a:off x="11951267" y="638652"/>
            <a:ext cx="57600" cy="57600"/>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sp>
        <p:nvSpPr>
          <p:cNvPr id="26" name="Text 18">
            <a:extLst>
              <a:ext uri="{FF2B5EF4-FFF2-40B4-BE49-F238E27FC236}">
                <a16:creationId xmlns:a16="http://schemas.microsoft.com/office/drawing/2014/main" id="{D0303428-4B92-0ACB-802C-5527D9F3D7C9}"/>
              </a:ext>
            </a:extLst>
          </p:cNvPr>
          <p:cNvSpPr/>
          <p:nvPr/>
        </p:nvSpPr>
        <p:spPr>
          <a:xfrm>
            <a:off x="6796059" y="5396086"/>
            <a:ext cx="4992185" cy="933497"/>
          </a:xfrm>
          <a:custGeom>
            <a:avLst/>
            <a:gdLst>
              <a:gd name="csX0" fmla="*/ 0 w 4991486"/>
              <a:gd name="csY0" fmla="*/ 97261 h 933497"/>
              <a:gd name="csX1" fmla="*/ 97261 w 4991486"/>
              <a:gd name="csY1" fmla="*/ 0 h 933497"/>
              <a:gd name="csX2" fmla="*/ 4894225 w 4991486"/>
              <a:gd name="csY2" fmla="*/ 0 h 933497"/>
              <a:gd name="csX3" fmla="*/ 4991486 w 4991486"/>
              <a:gd name="csY3" fmla="*/ 97261 h 933497"/>
              <a:gd name="csX4" fmla="*/ 4991486 w 4991486"/>
              <a:gd name="csY4" fmla="*/ 836236 h 933497"/>
              <a:gd name="csX5" fmla="*/ 4894225 w 4991486"/>
              <a:gd name="csY5" fmla="*/ 933497 h 933497"/>
              <a:gd name="csX6" fmla="*/ 97261 w 4991486"/>
              <a:gd name="csY6" fmla="*/ 933497 h 933497"/>
              <a:gd name="csX7" fmla="*/ 0 w 4991486"/>
              <a:gd name="csY7" fmla="*/ 836236 h 933497"/>
              <a:gd name="csX8" fmla="*/ 0 w 4991486"/>
              <a:gd name="csY8" fmla="*/ 97261 h 933497"/>
              <a:gd name="csX0" fmla="*/ 1538 w 4993024"/>
              <a:gd name="csY0" fmla="*/ 97261 h 933497"/>
              <a:gd name="csX1" fmla="*/ 41649 w 4993024"/>
              <a:gd name="csY1" fmla="*/ 3810 h 933497"/>
              <a:gd name="csX2" fmla="*/ 4895763 w 4993024"/>
              <a:gd name="csY2" fmla="*/ 0 h 933497"/>
              <a:gd name="csX3" fmla="*/ 4993024 w 4993024"/>
              <a:gd name="csY3" fmla="*/ 97261 h 933497"/>
              <a:gd name="csX4" fmla="*/ 4993024 w 4993024"/>
              <a:gd name="csY4" fmla="*/ 836236 h 933497"/>
              <a:gd name="csX5" fmla="*/ 4895763 w 4993024"/>
              <a:gd name="csY5" fmla="*/ 933497 h 933497"/>
              <a:gd name="csX6" fmla="*/ 98799 w 4993024"/>
              <a:gd name="csY6" fmla="*/ 933497 h 933497"/>
              <a:gd name="csX7" fmla="*/ 1538 w 4993024"/>
              <a:gd name="csY7" fmla="*/ 836236 h 933497"/>
              <a:gd name="csX8" fmla="*/ 1538 w 4993024"/>
              <a:gd name="csY8" fmla="*/ 97261 h 933497"/>
              <a:gd name="csX0" fmla="*/ 0 w 4991486"/>
              <a:gd name="csY0" fmla="*/ 97261 h 933497"/>
              <a:gd name="csX1" fmla="*/ 40111 w 4991486"/>
              <a:gd name="csY1" fmla="*/ 3810 h 933497"/>
              <a:gd name="csX2" fmla="*/ 4894225 w 4991486"/>
              <a:gd name="csY2" fmla="*/ 0 h 933497"/>
              <a:gd name="csX3" fmla="*/ 4991486 w 4991486"/>
              <a:gd name="csY3" fmla="*/ 97261 h 933497"/>
              <a:gd name="csX4" fmla="*/ 4991486 w 4991486"/>
              <a:gd name="csY4" fmla="*/ 836236 h 933497"/>
              <a:gd name="csX5" fmla="*/ 4894225 w 4991486"/>
              <a:gd name="csY5" fmla="*/ 933497 h 933497"/>
              <a:gd name="csX6" fmla="*/ 97261 w 4991486"/>
              <a:gd name="csY6" fmla="*/ 933497 h 933497"/>
              <a:gd name="csX7" fmla="*/ 0 w 4991486"/>
              <a:gd name="csY7" fmla="*/ 836236 h 933497"/>
              <a:gd name="csX8" fmla="*/ 0 w 4991486"/>
              <a:gd name="csY8" fmla="*/ 97261 h 933497"/>
              <a:gd name="csX0" fmla="*/ 699 w 4992185"/>
              <a:gd name="csY0" fmla="*/ 97261 h 933497"/>
              <a:gd name="csX1" fmla="*/ 40810 w 4992185"/>
              <a:gd name="csY1" fmla="*/ 3810 h 933497"/>
              <a:gd name="csX2" fmla="*/ 4894924 w 4992185"/>
              <a:gd name="csY2" fmla="*/ 0 h 933497"/>
              <a:gd name="csX3" fmla="*/ 4992185 w 4992185"/>
              <a:gd name="csY3" fmla="*/ 97261 h 933497"/>
              <a:gd name="csX4" fmla="*/ 4992185 w 4992185"/>
              <a:gd name="csY4" fmla="*/ 836236 h 933497"/>
              <a:gd name="csX5" fmla="*/ 4894924 w 4992185"/>
              <a:gd name="csY5" fmla="*/ 933497 h 933497"/>
              <a:gd name="csX6" fmla="*/ 44620 w 4992185"/>
              <a:gd name="csY6" fmla="*/ 933497 h 933497"/>
              <a:gd name="csX7" fmla="*/ 699 w 4992185"/>
              <a:gd name="csY7" fmla="*/ 836236 h 933497"/>
              <a:gd name="csX8" fmla="*/ 699 w 4992185"/>
              <a:gd name="csY8" fmla="*/ 97261 h 93349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4992185" h="933497">
                <a:moveTo>
                  <a:pt x="699" y="97261"/>
                </a:moveTo>
                <a:cubicBezTo>
                  <a:pt x="699" y="43545"/>
                  <a:pt x="6144" y="3810"/>
                  <a:pt x="40810" y="3810"/>
                </a:cubicBezTo>
                <a:lnTo>
                  <a:pt x="4894924" y="0"/>
                </a:lnTo>
                <a:cubicBezTo>
                  <a:pt x="4948640" y="0"/>
                  <a:pt x="4992185" y="43545"/>
                  <a:pt x="4992185" y="97261"/>
                </a:cubicBezTo>
                <a:lnTo>
                  <a:pt x="4992185" y="836236"/>
                </a:lnTo>
                <a:cubicBezTo>
                  <a:pt x="4992185" y="889952"/>
                  <a:pt x="4948640" y="933497"/>
                  <a:pt x="4894924" y="933497"/>
                </a:cubicBezTo>
                <a:lnTo>
                  <a:pt x="44620" y="933497"/>
                </a:lnTo>
                <a:cubicBezTo>
                  <a:pt x="-9096" y="933497"/>
                  <a:pt x="699" y="889952"/>
                  <a:pt x="699" y="836236"/>
                </a:cubicBezTo>
                <a:lnTo>
                  <a:pt x="699" y="97261"/>
                </a:lnTo>
                <a:close/>
              </a:path>
            </a:pathLst>
          </a:custGeom>
          <a:solidFill>
            <a:srgbClr val="69A3D1">
              <a:alpha val="25098"/>
            </a:srgbClr>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7" name="Shape 19">
            <a:extLst>
              <a:ext uri="{FF2B5EF4-FFF2-40B4-BE49-F238E27FC236}">
                <a16:creationId xmlns:a16="http://schemas.microsoft.com/office/drawing/2014/main" id="{DCB2DE90-B878-08A6-8FB7-7D4023CD4B47}"/>
              </a:ext>
            </a:extLst>
          </p:cNvPr>
          <p:cNvSpPr/>
          <p:nvPr/>
        </p:nvSpPr>
        <p:spPr>
          <a:xfrm>
            <a:off x="6811935" y="5399261"/>
            <a:ext cx="0" cy="932961"/>
          </a:xfrm>
          <a:prstGeom prst="line">
            <a:avLst/>
          </a:prstGeom>
          <a:noFill/>
          <a:ln w="38100">
            <a:solidFill>
              <a:srgbClr val="69A3D1"/>
            </a:solidFill>
            <a:prstDash val="solid"/>
          </a:ln>
        </p:spPr>
        <p:txBody>
          <a:bodyPr/>
          <a:lstStyle/>
          <a:p>
            <a:endParaRPr lang="en-CH">
              <a:latin typeface="Arial" panose="020B0604020202020204" pitchFamily="34" charset="0"/>
              <a:cs typeface="Arial" panose="020B0604020202020204" pitchFamily="34" charset="0"/>
            </a:endParaRPr>
          </a:p>
        </p:txBody>
      </p:sp>
      <p:sp>
        <p:nvSpPr>
          <p:cNvPr id="28" name="Text 20">
            <a:extLst>
              <a:ext uri="{FF2B5EF4-FFF2-40B4-BE49-F238E27FC236}">
                <a16:creationId xmlns:a16="http://schemas.microsoft.com/office/drawing/2014/main" id="{19069FC0-B4D7-87DA-48EA-55ACE06A292A}"/>
              </a:ext>
            </a:extLst>
          </p:cNvPr>
          <p:cNvSpPr/>
          <p:nvPr/>
        </p:nvSpPr>
        <p:spPr>
          <a:xfrm>
            <a:off x="6958219" y="5655832"/>
            <a:ext cx="4651854" cy="414004"/>
          </a:xfrm>
          <a:prstGeom prst="rect">
            <a:avLst/>
          </a:prstGeom>
          <a:noFill/>
          <a:ln/>
        </p:spPr>
        <p:txBody>
          <a:bodyPr wrap="square" lIns="0" tIns="0" rIns="0" bIns="0" rtlCol="0" anchor="t"/>
          <a:lstStyle/>
          <a:p>
            <a:pPr>
              <a:lnSpc>
                <a:spcPts val="1350"/>
              </a:lnSpc>
            </a:pPr>
            <a:r>
              <a:rPr lang="en-US" sz="1500" b="1" dirty="0">
                <a:solidFill>
                  <a:srgbClr val="1D1D1D"/>
                </a:solidFill>
                <a:latin typeface="Arial" panose="020B0604020202020204" pitchFamily="34" charset="0"/>
                <a:ea typeface="Arial" pitchFamily="34" charset="-122"/>
                <a:cs typeface="Arial" panose="020B0604020202020204" pitchFamily="34" charset="0"/>
              </a:rPr>
              <a:t>Assessment:</a:t>
            </a:r>
            <a:r>
              <a:rPr lang="en-US" sz="1500" dirty="0">
                <a:solidFill>
                  <a:srgbClr val="1D1D1D"/>
                </a:solidFill>
                <a:latin typeface="Arial" panose="020B0604020202020204" pitchFamily="34" charset="0"/>
                <a:ea typeface="Arial" pitchFamily="34" charset="-122"/>
                <a:cs typeface="Arial" panose="020B0604020202020204" pitchFamily="34" charset="0"/>
              </a:rPr>
              <a:t> Calibrated response to support economic activity and ensure inflation stabilizes at 2% target</a:t>
            </a:r>
            <a:endParaRPr lang="en-US" sz="1500" dirty="0">
              <a:latin typeface="Arial" panose="020B0604020202020204" pitchFamily="34" charset="0"/>
              <a:cs typeface="Arial" panose="020B0604020202020204" pitchFamily="34" charset="0"/>
            </a:endParaRPr>
          </a:p>
        </p:txBody>
      </p:sp>
      <p:grpSp>
        <p:nvGrpSpPr>
          <p:cNvPr id="36" name="Group 35">
            <a:extLst>
              <a:ext uri="{FF2B5EF4-FFF2-40B4-BE49-F238E27FC236}">
                <a16:creationId xmlns:a16="http://schemas.microsoft.com/office/drawing/2014/main" id="{963BCFF6-8CED-D172-7708-84694BC9E907}"/>
              </a:ext>
            </a:extLst>
          </p:cNvPr>
          <p:cNvGrpSpPr/>
          <p:nvPr/>
        </p:nvGrpSpPr>
        <p:grpSpPr>
          <a:xfrm>
            <a:off x="6796759" y="4269706"/>
            <a:ext cx="4975068" cy="932961"/>
            <a:chOff x="6813177" y="4506613"/>
            <a:chExt cx="4975068" cy="932961"/>
          </a:xfrm>
        </p:grpSpPr>
        <p:sp>
          <p:nvSpPr>
            <p:cNvPr id="21" name="Text 9">
              <a:extLst>
                <a:ext uri="{FF2B5EF4-FFF2-40B4-BE49-F238E27FC236}">
                  <a16:creationId xmlns:a16="http://schemas.microsoft.com/office/drawing/2014/main" id="{1F44204B-5F08-F3D4-17E3-72A9FB5478A5}"/>
                </a:ext>
              </a:extLst>
            </p:cNvPr>
            <p:cNvSpPr/>
            <p:nvPr/>
          </p:nvSpPr>
          <p:spPr>
            <a:xfrm>
              <a:off x="6813177" y="4506613"/>
              <a:ext cx="4975068" cy="932961"/>
            </a:xfrm>
            <a:prstGeom prst="roundRect">
              <a:avLst>
                <a:gd name="adj" fmla="val 10667"/>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2" name="Text 10">
              <a:extLst>
                <a:ext uri="{FF2B5EF4-FFF2-40B4-BE49-F238E27FC236}">
                  <a16:creationId xmlns:a16="http://schemas.microsoft.com/office/drawing/2014/main" id="{511C1D84-A3DA-56BD-90C7-0E0F52A14431}"/>
                </a:ext>
              </a:extLst>
            </p:cNvPr>
            <p:cNvSpPr/>
            <p:nvPr/>
          </p:nvSpPr>
          <p:spPr>
            <a:xfrm>
              <a:off x="7001385" y="4820693"/>
              <a:ext cx="3046720" cy="152400"/>
            </a:xfrm>
            <a:prstGeom prst="rect">
              <a:avLst/>
            </a:prstGeom>
            <a:noFill/>
            <a:ln/>
          </p:spPr>
          <p:txBody>
            <a:bodyPr wrap="square" lIns="0" tIns="0" rIns="0" bIns="0" rtlCol="0" anchor="t"/>
            <a:lstStyle/>
            <a:p>
              <a:pPr marL="0" indent="0" algn="l">
                <a:lnSpc>
                  <a:spcPts val="1200"/>
                </a:lnSpc>
                <a:spcAft>
                  <a:spcPts val="450"/>
                </a:spcAft>
                <a:buNone/>
              </a:pPr>
              <a:r>
                <a:rPr lang="en-US" sz="1500" b="1" dirty="0">
                  <a:solidFill>
                    <a:srgbClr val="6C757D"/>
                  </a:solidFill>
                  <a:latin typeface="Arial" panose="020B0604020202020204" pitchFamily="34" charset="0"/>
                  <a:ea typeface="Arial" pitchFamily="34" charset="-122"/>
                  <a:cs typeface="Arial" panose="020B0604020202020204" pitchFamily="34" charset="0"/>
                </a:rPr>
                <a:t>TERMINAL RATE</a:t>
              </a:r>
              <a:endParaRPr lang="en-US" sz="1500" dirty="0">
                <a:latin typeface="Arial" panose="020B0604020202020204" pitchFamily="34" charset="0"/>
                <a:cs typeface="Arial" panose="020B0604020202020204" pitchFamily="34" charset="0"/>
              </a:endParaRPr>
            </a:p>
          </p:txBody>
        </p:sp>
        <p:sp>
          <p:nvSpPr>
            <p:cNvPr id="23" name="Text 11">
              <a:extLst>
                <a:ext uri="{FF2B5EF4-FFF2-40B4-BE49-F238E27FC236}">
                  <a16:creationId xmlns:a16="http://schemas.microsoft.com/office/drawing/2014/main" id="{CD6E2AF2-FCE0-767D-5A54-DFEC1C2F47F4}"/>
                </a:ext>
              </a:extLst>
            </p:cNvPr>
            <p:cNvSpPr/>
            <p:nvPr/>
          </p:nvSpPr>
          <p:spPr>
            <a:xfrm>
              <a:off x="7001385" y="5036111"/>
              <a:ext cx="4545156" cy="386838"/>
            </a:xfrm>
            <a:prstGeom prst="rect">
              <a:avLst/>
            </a:prstGeom>
            <a:noFill/>
            <a:ln/>
          </p:spPr>
          <p:txBody>
            <a:bodyPr wrap="square" lIns="0" tIns="0" rIns="0" bIns="0" rtlCol="0" anchor="t"/>
            <a:lstStyle/>
            <a:p>
              <a:pPr marL="0" indent="0" algn="l">
                <a:lnSpc>
                  <a:spcPts val="1575"/>
                </a:lnSpc>
                <a:buNone/>
              </a:pPr>
              <a:r>
                <a:rPr lang="en-US" sz="1400" dirty="0">
                  <a:solidFill>
                    <a:srgbClr val="1D1D1D"/>
                  </a:solidFill>
                  <a:latin typeface="Arial" panose="020B0604020202020204" pitchFamily="34" charset="0"/>
                  <a:ea typeface="Arial" pitchFamily="34" charset="-122"/>
                  <a:cs typeface="Arial" panose="020B0604020202020204" pitchFamily="34" charset="0"/>
                </a:rPr>
                <a:t>1.25% by Q1 2028, above effective lower bound</a:t>
              </a:r>
              <a:endParaRPr lang="en-US" sz="1400" dirty="0">
                <a:latin typeface="Arial" panose="020B0604020202020204" pitchFamily="34" charset="0"/>
                <a:cs typeface="Arial" panose="020B0604020202020204" pitchFamily="34" charset="0"/>
              </a:endParaRPr>
            </a:p>
          </p:txBody>
        </p:sp>
      </p:grpSp>
      <p:grpSp>
        <p:nvGrpSpPr>
          <p:cNvPr id="37" name="Group 36">
            <a:extLst>
              <a:ext uri="{FF2B5EF4-FFF2-40B4-BE49-F238E27FC236}">
                <a16:creationId xmlns:a16="http://schemas.microsoft.com/office/drawing/2014/main" id="{FB5E3CD4-C43C-C266-5B84-F1B8FC4E7434}"/>
              </a:ext>
            </a:extLst>
          </p:cNvPr>
          <p:cNvGrpSpPr/>
          <p:nvPr/>
        </p:nvGrpSpPr>
        <p:grpSpPr>
          <a:xfrm>
            <a:off x="6770011" y="3143326"/>
            <a:ext cx="4975068" cy="932961"/>
            <a:chOff x="6813177" y="4506613"/>
            <a:chExt cx="4975068" cy="932961"/>
          </a:xfrm>
        </p:grpSpPr>
        <p:sp>
          <p:nvSpPr>
            <p:cNvPr id="38" name="Text 9">
              <a:extLst>
                <a:ext uri="{FF2B5EF4-FFF2-40B4-BE49-F238E27FC236}">
                  <a16:creationId xmlns:a16="http://schemas.microsoft.com/office/drawing/2014/main" id="{922C4C07-10F9-A41E-DB10-39341F7BD8B2}"/>
                </a:ext>
              </a:extLst>
            </p:cNvPr>
            <p:cNvSpPr/>
            <p:nvPr/>
          </p:nvSpPr>
          <p:spPr>
            <a:xfrm>
              <a:off x="6813177" y="4506613"/>
              <a:ext cx="4975068" cy="932961"/>
            </a:xfrm>
            <a:prstGeom prst="roundRect">
              <a:avLst>
                <a:gd name="adj" fmla="val 10667"/>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39" name="Text 10">
              <a:extLst>
                <a:ext uri="{FF2B5EF4-FFF2-40B4-BE49-F238E27FC236}">
                  <a16:creationId xmlns:a16="http://schemas.microsoft.com/office/drawing/2014/main" id="{5DEDB4C5-DA67-458E-0AC9-A0DE8678F895}"/>
                </a:ext>
              </a:extLst>
            </p:cNvPr>
            <p:cNvSpPr/>
            <p:nvPr/>
          </p:nvSpPr>
          <p:spPr>
            <a:xfrm>
              <a:off x="7001385" y="4820693"/>
              <a:ext cx="3046720" cy="152400"/>
            </a:xfrm>
            <a:prstGeom prst="rect">
              <a:avLst/>
            </a:prstGeom>
            <a:noFill/>
            <a:ln/>
          </p:spPr>
          <p:txBody>
            <a:bodyPr wrap="square" lIns="0" tIns="0" rIns="0" bIns="0" rtlCol="0" anchor="t"/>
            <a:lstStyle/>
            <a:p>
              <a:pPr marL="0" indent="0" algn="l">
                <a:lnSpc>
                  <a:spcPts val="1200"/>
                </a:lnSpc>
                <a:spcAft>
                  <a:spcPts val="450"/>
                </a:spcAft>
                <a:buNone/>
              </a:pPr>
              <a:r>
                <a:rPr lang="en-US" sz="1500" b="1" dirty="0">
                  <a:solidFill>
                    <a:srgbClr val="6C757D"/>
                  </a:solidFill>
                  <a:latin typeface="Arial" panose="020B0604020202020204" pitchFamily="34" charset="0"/>
                  <a:ea typeface="Arial" pitchFamily="34" charset="-122"/>
                  <a:cs typeface="Arial" panose="020B0604020202020204" pitchFamily="34" charset="0"/>
                </a:rPr>
                <a:t>CUMULATIVE REDUCTION</a:t>
              </a:r>
            </a:p>
          </p:txBody>
        </p:sp>
        <p:sp>
          <p:nvSpPr>
            <p:cNvPr id="40" name="Text 11">
              <a:extLst>
                <a:ext uri="{FF2B5EF4-FFF2-40B4-BE49-F238E27FC236}">
                  <a16:creationId xmlns:a16="http://schemas.microsoft.com/office/drawing/2014/main" id="{42CA62E1-90BE-6F62-3F4E-8EBB79A14919}"/>
                </a:ext>
              </a:extLst>
            </p:cNvPr>
            <p:cNvSpPr/>
            <p:nvPr/>
          </p:nvSpPr>
          <p:spPr>
            <a:xfrm>
              <a:off x="7001385" y="5019486"/>
              <a:ext cx="4545156" cy="386838"/>
            </a:xfrm>
            <a:prstGeom prst="rect">
              <a:avLst/>
            </a:prstGeom>
            <a:noFill/>
            <a:ln/>
          </p:spPr>
          <p:txBody>
            <a:bodyPr wrap="square" lIns="0" tIns="0" rIns="0" bIns="0" rtlCol="0" anchor="t"/>
            <a:lstStyle/>
            <a:p>
              <a:pPr marL="0" indent="0" algn="l">
                <a:lnSpc>
                  <a:spcPts val="1575"/>
                </a:lnSpc>
                <a:buNone/>
              </a:pPr>
              <a:r>
                <a:rPr lang="en-US" sz="1400" dirty="0">
                  <a:solidFill>
                    <a:srgbClr val="1D1D1D"/>
                  </a:solidFill>
                  <a:latin typeface="Arial" panose="020B0604020202020204" pitchFamily="34" charset="0"/>
                  <a:ea typeface="Arial" pitchFamily="34" charset="-122"/>
                  <a:cs typeface="Arial" panose="020B0604020202020204" pitchFamily="34" charset="0"/>
                </a:rPr>
                <a:t>75 basis points over three-year horizon</a:t>
              </a:r>
            </a:p>
          </p:txBody>
        </p:sp>
      </p:grpSp>
      <p:grpSp>
        <p:nvGrpSpPr>
          <p:cNvPr id="41" name="Group 40">
            <a:extLst>
              <a:ext uri="{FF2B5EF4-FFF2-40B4-BE49-F238E27FC236}">
                <a16:creationId xmlns:a16="http://schemas.microsoft.com/office/drawing/2014/main" id="{416944B2-CB79-6051-7670-FF3E69C68C3A}"/>
              </a:ext>
            </a:extLst>
          </p:cNvPr>
          <p:cNvGrpSpPr/>
          <p:nvPr/>
        </p:nvGrpSpPr>
        <p:grpSpPr>
          <a:xfrm>
            <a:off x="6743263" y="1420611"/>
            <a:ext cx="4975068" cy="1529296"/>
            <a:chOff x="6813177" y="4728550"/>
            <a:chExt cx="4975068" cy="1529296"/>
          </a:xfrm>
        </p:grpSpPr>
        <p:sp>
          <p:nvSpPr>
            <p:cNvPr id="42" name="Text 9">
              <a:extLst>
                <a:ext uri="{FF2B5EF4-FFF2-40B4-BE49-F238E27FC236}">
                  <a16:creationId xmlns:a16="http://schemas.microsoft.com/office/drawing/2014/main" id="{9A3C2CB5-848B-D47A-0E6A-8287874D9071}"/>
                </a:ext>
              </a:extLst>
            </p:cNvPr>
            <p:cNvSpPr/>
            <p:nvPr/>
          </p:nvSpPr>
          <p:spPr>
            <a:xfrm>
              <a:off x="6813177" y="4728550"/>
              <a:ext cx="4975068" cy="1529296"/>
            </a:xfrm>
            <a:prstGeom prst="roundRect">
              <a:avLst>
                <a:gd name="adj" fmla="val 10667"/>
              </a:avLst>
            </a:prstGeom>
            <a:solidFill>
              <a:srgbClr val="FFFFFF"/>
            </a:solidFill>
            <a:ln w="28575">
              <a:solidFill>
                <a:srgbClr val="69A3D1"/>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43" name="Text 10">
              <a:extLst>
                <a:ext uri="{FF2B5EF4-FFF2-40B4-BE49-F238E27FC236}">
                  <a16:creationId xmlns:a16="http://schemas.microsoft.com/office/drawing/2014/main" id="{849BEAAF-7C69-E91A-8631-AEC7FC5C8925}"/>
                </a:ext>
              </a:extLst>
            </p:cNvPr>
            <p:cNvSpPr/>
            <p:nvPr/>
          </p:nvSpPr>
          <p:spPr>
            <a:xfrm>
              <a:off x="7001099" y="5070466"/>
              <a:ext cx="3046720" cy="152400"/>
            </a:xfrm>
            <a:prstGeom prst="rect">
              <a:avLst/>
            </a:prstGeom>
            <a:noFill/>
            <a:ln/>
          </p:spPr>
          <p:txBody>
            <a:bodyPr wrap="square" lIns="0" tIns="0" rIns="0" bIns="0" rtlCol="0" anchor="t"/>
            <a:lstStyle/>
            <a:p>
              <a:pPr marL="0" indent="0" algn="l">
                <a:lnSpc>
                  <a:spcPts val="1200"/>
                </a:lnSpc>
                <a:spcAft>
                  <a:spcPts val="450"/>
                </a:spcAft>
                <a:buNone/>
              </a:pPr>
              <a:r>
                <a:rPr lang="en-US" sz="1500" b="1" dirty="0">
                  <a:solidFill>
                    <a:srgbClr val="69A3D1"/>
                  </a:solidFill>
                  <a:latin typeface="Arial" panose="020B0604020202020204" pitchFamily="34" charset="0"/>
                  <a:ea typeface="Arial" pitchFamily="34" charset="-122"/>
                  <a:cs typeface="Arial" panose="020B0604020202020204" pitchFamily="34" charset="0"/>
                </a:rPr>
                <a:t>EASING TRAJECTORY</a:t>
              </a:r>
            </a:p>
          </p:txBody>
        </p:sp>
        <p:sp>
          <p:nvSpPr>
            <p:cNvPr id="44" name="Text 11">
              <a:extLst>
                <a:ext uri="{FF2B5EF4-FFF2-40B4-BE49-F238E27FC236}">
                  <a16:creationId xmlns:a16="http://schemas.microsoft.com/office/drawing/2014/main" id="{E0781FD7-B5D0-79AB-354C-ED4C8430AF0C}"/>
                </a:ext>
              </a:extLst>
            </p:cNvPr>
            <p:cNvSpPr/>
            <p:nvPr/>
          </p:nvSpPr>
          <p:spPr>
            <a:xfrm>
              <a:off x="7001099" y="5269205"/>
              <a:ext cx="4545156" cy="386838"/>
            </a:xfrm>
            <a:prstGeom prst="rect">
              <a:avLst/>
            </a:prstGeom>
            <a:noFill/>
            <a:ln/>
          </p:spPr>
          <p:txBody>
            <a:bodyPr wrap="square" lIns="0" tIns="0" rIns="0" bIns="0" rtlCol="0" anchor="t"/>
            <a:lstStyle/>
            <a:p>
              <a:pPr marL="0" indent="0" algn="l">
                <a:lnSpc>
                  <a:spcPts val="1575"/>
                </a:lnSpc>
                <a:buNone/>
              </a:pPr>
              <a:r>
                <a:rPr lang="en-US" sz="1400" dirty="0">
                  <a:solidFill>
                    <a:srgbClr val="1D1D1D"/>
                  </a:solidFill>
                  <a:latin typeface="Arial" panose="020B0604020202020204" pitchFamily="34" charset="0"/>
                  <a:ea typeface="Arial" pitchFamily="34" charset="-122"/>
                  <a:cs typeface="Arial" panose="020B0604020202020204" pitchFamily="34" charset="0"/>
                </a:rPr>
                <a:t>Three consecutive 25bps cuts in Q1 of each year</a:t>
              </a:r>
            </a:p>
            <a:p>
              <a:pPr marL="0" indent="0" algn="l">
                <a:lnSpc>
                  <a:spcPts val="1575"/>
                </a:lnSpc>
                <a:buNone/>
              </a:pPr>
              <a:r>
                <a:rPr lang="en-US" sz="1400" dirty="0">
                  <a:solidFill>
                    <a:srgbClr val="1D1D1D"/>
                  </a:solidFill>
                  <a:latin typeface="Arial" panose="020B0604020202020204" pitchFamily="34" charset="0"/>
                  <a:ea typeface="Arial" pitchFamily="34" charset="-122"/>
                  <a:cs typeface="Arial" panose="020B0604020202020204" pitchFamily="34" charset="0"/>
                </a:rPr>
                <a:t>(2026, 2027, 2028)</a:t>
              </a:r>
            </a:p>
          </p:txBody>
        </p:sp>
      </p:grpSp>
      <p:pic>
        <p:nvPicPr>
          <p:cNvPr id="8" name="Picture 7">
            <a:extLst>
              <a:ext uri="{FF2B5EF4-FFF2-40B4-BE49-F238E27FC236}">
                <a16:creationId xmlns:a16="http://schemas.microsoft.com/office/drawing/2014/main" id="{136981C3-B47C-8309-1E52-45CE22F817EA}"/>
              </a:ext>
            </a:extLst>
          </p:cNvPr>
          <p:cNvPicPr>
            <a:picLocks noChangeAspect="1"/>
          </p:cNvPicPr>
          <p:nvPr/>
        </p:nvPicPr>
        <p:blipFill>
          <a:blip r:embed="rId4"/>
          <a:stretch>
            <a:fillRect/>
          </a:stretch>
        </p:blipFill>
        <p:spPr>
          <a:xfrm>
            <a:off x="473669" y="1131073"/>
            <a:ext cx="5800725" cy="5156200"/>
          </a:xfrm>
          <a:prstGeom prst="rect">
            <a:avLst/>
          </a:prstGeom>
        </p:spPr>
      </p:pic>
    </p:spTree>
    <p:extLst>
      <p:ext uri="{BB962C8B-B14F-4D97-AF65-F5344CB8AC3E}">
        <p14:creationId xmlns:p14="http://schemas.microsoft.com/office/powerpoint/2010/main" val="2139414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BE55B0-4889-1AAF-898D-76648E9BEDD8}"/>
            </a:ext>
          </a:extLst>
        </p:cNvPr>
        <p:cNvGrpSpPr/>
        <p:nvPr/>
      </p:nvGrpSpPr>
      <p:grpSpPr>
        <a:xfrm>
          <a:off x="0" y="0"/>
          <a:ext cx="0" cy="0"/>
          <a:chOff x="0" y="0"/>
          <a:chExt cx="0" cy="0"/>
        </a:xfrm>
      </p:grpSpPr>
      <p:sp>
        <p:nvSpPr>
          <p:cNvPr id="58" name="Text 9">
            <a:extLst>
              <a:ext uri="{FF2B5EF4-FFF2-40B4-BE49-F238E27FC236}">
                <a16:creationId xmlns:a16="http://schemas.microsoft.com/office/drawing/2014/main" id="{1CE71F0E-9B67-6781-53FF-BB501C4E27DD}"/>
              </a:ext>
            </a:extLst>
          </p:cNvPr>
          <p:cNvSpPr/>
          <p:nvPr/>
        </p:nvSpPr>
        <p:spPr>
          <a:xfrm>
            <a:off x="6770011" y="4248653"/>
            <a:ext cx="4975068" cy="1358951"/>
          </a:xfrm>
          <a:prstGeom prst="roundRect">
            <a:avLst>
              <a:gd name="adj" fmla="val 10667"/>
            </a:avLst>
          </a:prstGeom>
          <a:solidFill>
            <a:srgbClr val="FFFFFF"/>
          </a:solidFill>
          <a:ln w="28575">
            <a:solidFill>
              <a:srgbClr val="F6F6F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 name="Footer Placeholder 9">
            <a:extLst>
              <a:ext uri="{FF2B5EF4-FFF2-40B4-BE49-F238E27FC236}">
                <a16:creationId xmlns:a16="http://schemas.microsoft.com/office/drawing/2014/main" id="{997469A7-0357-1615-9F84-4575EFD248EB}"/>
              </a:ext>
            </a:extLst>
          </p:cNvPr>
          <p:cNvSpPr>
            <a:spLocks noGrp="1"/>
          </p:cNvSpPr>
          <p:nvPr>
            <p:ph type="ftr" sz="quarter" idx="11"/>
          </p:nvPr>
        </p:nvSpPr>
        <p:spPr>
          <a:xfrm>
            <a:off x="9515061" y="6329583"/>
            <a:ext cx="2394551" cy="365125"/>
          </a:xfrm>
        </p:spPr>
        <p:txBody>
          <a:bodyPr/>
          <a:lstStyle/>
          <a:p>
            <a:pPr algn="r"/>
            <a:r>
              <a:rPr lang="en-GB" sz="800" dirty="0">
                <a:solidFill>
                  <a:srgbClr val="000000"/>
                </a:solidFill>
                <a:latin typeface="Arial" panose="020B0604020202020204" pitchFamily="34" charset="0"/>
                <a:cs typeface="Arial" panose="020B0604020202020204" pitchFamily="34" charset="0"/>
              </a:rPr>
              <a:t>2026-2027 Forecasts | </a:t>
            </a:r>
            <a:fld id="{8FEE686F-D980-324A-BFB9-D3465C7B126A}" type="slidenum">
              <a:rPr lang="en-GB" sz="800" b="1" smtClean="0">
                <a:solidFill>
                  <a:srgbClr val="000000"/>
                </a:solidFill>
                <a:latin typeface="Arial" panose="020B0604020202020204" pitchFamily="34" charset="0"/>
                <a:cs typeface="Arial" panose="020B0604020202020204" pitchFamily="34" charset="0"/>
              </a:rPr>
              <a:pPr algn="r"/>
              <a:t>5</a:t>
            </a:fld>
            <a:endParaRPr lang="en-CH" sz="800" b="1" dirty="0">
              <a:solidFill>
                <a:srgbClr val="00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06AA8A8A-DB7E-F52C-7121-750558EC714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56"/>
          <a:stretch>
            <a:fillRect/>
          </a:stretch>
        </p:blipFill>
        <p:spPr bwMode="auto">
          <a:xfrm>
            <a:off x="9832768" y="395219"/>
            <a:ext cx="2118499" cy="31289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89B4E7BD-4974-ADD2-21E1-30FC100F9CA8}"/>
              </a:ext>
            </a:extLst>
          </p:cNvPr>
          <p:cNvSpPr/>
          <p:nvPr/>
        </p:nvSpPr>
        <p:spPr>
          <a:xfrm>
            <a:off x="-1" y="3198"/>
            <a:ext cx="12192001" cy="226355"/>
          </a:xfrm>
          <a:prstGeom prst="rect">
            <a:avLst/>
          </a:prstGeom>
          <a:solidFill>
            <a:srgbClr val="00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rgbClr val="000000"/>
              </a:solidFill>
              <a:latin typeface="Arial" panose="020B0604020202020204" pitchFamily="34" charset="0"/>
              <a:cs typeface="Arial" panose="020B0604020202020204" pitchFamily="34" charset="0"/>
            </a:endParaRPr>
          </a:p>
        </p:txBody>
      </p:sp>
      <p:sp>
        <p:nvSpPr>
          <p:cNvPr id="5" name="Title 3">
            <a:extLst>
              <a:ext uri="{FF2B5EF4-FFF2-40B4-BE49-F238E27FC236}">
                <a16:creationId xmlns:a16="http://schemas.microsoft.com/office/drawing/2014/main" id="{9DC010C9-A8D7-1717-5B18-1F87DD4FE5F8}"/>
              </a:ext>
            </a:extLst>
          </p:cNvPr>
          <p:cNvSpPr txBox="1">
            <a:spLocks/>
          </p:cNvSpPr>
          <p:nvPr/>
        </p:nvSpPr>
        <p:spPr>
          <a:xfrm>
            <a:off x="254342" y="369550"/>
            <a:ext cx="10908400"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CH" sz="2000" b="1" dirty="0">
                <a:solidFill>
                  <a:srgbClr val="000000"/>
                </a:solidFill>
                <a:latin typeface="Arial" panose="020B0604020202020204" pitchFamily="34" charset="0"/>
                <a:cs typeface="Arial" panose="020B0604020202020204" pitchFamily="34" charset="0"/>
              </a:rPr>
              <a:t>INFLATION IS EXPECTED TO STAY AROUND TARGET</a:t>
            </a:r>
            <a:endParaRPr lang="en-CH" sz="2000" b="1" dirty="0">
              <a:solidFill>
                <a:srgbClr val="000000"/>
              </a:solidFill>
              <a:latin typeface="Arial" panose="020B0604020202020204" pitchFamily="34" charset="0"/>
              <a:cs typeface="Arial" panose="020B0604020202020204" pitchFamily="34" charset="0"/>
            </a:endParaRPr>
          </a:p>
        </p:txBody>
      </p:sp>
      <p:sp>
        <p:nvSpPr>
          <p:cNvPr id="6" name="Subtitle 6">
            <a:extLst>
              <a:ext uri="{FF2B5EF4-FFF2-40B4-BE49-F238E27FC236}">
                <a16:creationId xmlns:a16="http://schemas.microsoft.com/office/drawing/2014/main" id="{FC7E1388-BD2D-7306-08DC-DC5ED8B8FC2A}"/>
              </a:ext>
            </a:extLst>
          </p:cNvPr>
          <p:cNvSpPr txBox="1">
            <a:spLocks/>
          </p:cNvSpPr>
          <p:nvPr/>
        </p:nvSpPr>
        <p:spPr>
          <a:xfrm>
            <a:off x="226209" y="562682"/>
            <a:ext cx="11709200" cy="524800"/>
          </a:xfrm>
          <a:prstGeom prst="rect">
            <a:avLst/>
          </a:prstGeom>
          <a:noFill/>
          <a:ln>
            <a:noFill/>
          </a:ln>
        </p:spPr>
        <p:txBody>
          <a:bodyPr spcFirstLastPara="1" wrap="square" lIns="114300" tIns="121900" rIns="121900" bIns="121900"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rgbClr val="000000"/>
              </a:buClr>
              <a:buSzPts val="1500"/>
              <a:buFont typeface="Arial"/>
              <a:buNone/>
              <a:defRPr sz="1500" b="1" i="0" u="none" strike="noStrike" cap="none">
                <a:solidFill>
                  <a:srgbClr val="000000"/>
                </a:solidFill>
                <a:latin typeface="Arial"/>
                <a:ea typeface="Arial"/>
                <a:cs typeface="Arial"/>
                <a:sym typeface="Arial"/>
              </a:defRPr>
            </a:lvl1pPr>
            <a:lvl2pPr marL="914400" marR="0" lvl="1" indent="-323850"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3pPr>
            <a:lvl4pPr marL="1828800" marR="0" lvl="3" indent="-295275" algn="l" rtl="0">
              <a:lnSpc>
                <a:spcPct val="100000"/>
              </a:lnSpc>
              <a:spcBef>
                <a:spcPts val="0"/>
              </a:spcBef>
              <a:spcAft>
                <a:spcPts val="0"/>
              </a:spcAft>
              <a:buClr>
                <a:srgbClr val="000000"/>
              </a:buClr>
              <a:buSzPts val="1050"/>
              <a:buFont typeface="Arial"/>
              <a:buNone/>
              <a:defRPr sz="1050" b="0" i="0" u="none" strike="noStrike" cap="none">
                <a:solidFill>
                  <a:srgbClr val="000000"/>
                </a:solidFill>
                <a:latin typeface="Arial"/>
                <a:ea typeface="Arial"/>
                <a:cs typeface="Arial"/>
                <a:sym typeface="Arial"/>
              </a:defRPr>
            </a:lvl4pPr>
            <a:lvl5pPr marL="2286000" marR="0" lvl="4" indent="-279400" algn="l"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2743200" marR="0" lvl="5" indent="-266700" algn="l" rtl="0">
              <a:lnSpc>
                <a:spcPct val="100000"/>
              </a:lnSpc>
              <a:spcBef>
                <a:spcPts val="0"/>
              </a:spcBef>
              <a:spcAft>
                <a:spcPts val="0"/>
              </a:spcAft>
              <a:buClr>
                <a:srgbClr val="000000"/>
              </a:buClr>
              <a:buSzPts val="600"/>
              <a:buFont typeface="Arial"/>
              <a:buNone/>
              <a:defRPr sz="600" b="0" i="0" u="none" strike="noStrike" cap="none">
                <a:solidFill>
                  <a:srgbClr val="000000"/>
                </a:solidFill>
                <a:latin typeface="Arial"/>
                <a:ea typeface="Arial"/>
                <a:cs typeface="Arial"/>
                <a:sym typeface="Arial"/>
              </a:defRPr>
            </a:lvl6pPr>
            <a:lvl7pPr marL="3200400" marR="0" lvl="6" indent="-260350" algn="l" rtl="0">
              <a:lnSpc>
                <a:spcPct val="100000"/>
              </a:lnSpc>
              <a:spcBef>
                <a:spcPts val="0"/>
              </a:spcBef>
              <a:spcAft>
                <a:spcPts val="0"/>
              </a:spcAft>
              <a:buClr>
                <a:srgbClr val="000000"/>
              </a:buClr>
              <a:buSzPts val="500"/>
              <a:buFont typeface="Arial"/>
              <a:buNone/>
              <a:defRPr sz="500" b="0" i="0" u="none" strike="noStrike" cap="none">
                <a:solidFill>
                  <a:srgbClr val="000000"/>
                </a:solidFill>
                <a:latin typeface="Arial"/>
                <a:ea typeface="Arial"/>
                <a:cs typeface="Arial"/>
                <a:sym typeface="Arial"/>
              </a:defRPr>
            </a:lvl7pPr>
            <a:lvl8pPr marL="3657600" marR="0" lvl="7" indent="-254000" algn="l" rtl="0">
              <a:lnSpc>
                <a:spcPct val="100000"/>
              </a:lnSpc>
              <a:spcBef>
                <a:spcPts val="0"/>
              </a:spcBef>
              <a:spcAft>
                <a:spcPts val="0"/>
              </a:spcAft>
              <a:buClr>
                <a:srgbClr val="000000"/>
              </a:buClr>
              <a:buSzPts val="400"/>
              <a:buFont typeface="Arial"/>
              <a:buNone/>
              <a:defRPr sz="400" b="0" i="0" u="none" strike="noStrike" cap="none">
                <a:solidFill>
                  <a:srgbClr val="000000"/>
                </a:solidFill>
                <a:latin typeface="Arial"/>
                <a:ea typeface="Arial"/>
                <a:cs typeface="Arial"/>
                <a:sym typeface="Arial"/>
              </a:defRPr>
            </a:lvl8pPr>
            <a:lvl9pPr marL="4114800" marR="0" lvl="8" indent="-247650" algn="l" rtl="0">
              <a:lnSpc>
                <a:spcPct val="100000"/>
              </a:lnSpc>
              <a:spcBef>
                <a:spcPts val="0"/>
              </a:spcBef>
              <a:spcAft>
                <a:spcPts val="0"/>
              </a:spcAft>
              <a:buClr>
                <a:srgbClr val="000000"/>
              </a:buClr>
              <a:buSzPts val="300"/>
              <a:buFont typeface="Arial"/>
              <a:buNone/>
              <a:defRPr sz="300" b="0" i="0" u="none" strike="noStrike" cap="none">
                <a:solidFill>
                  <a:srgbClr val="000000"/>
                </a:solidFill>
                <a:latin typeface="Arial"/>
                <a:ea typeface="Arial"/>
                <a:cs typeface="Arial"/>
                <a:sym typeface="Arial"/>
              </a:defRPr>
            </a:lvl9pPr>
          </a:lstStyle>
          <a:p>
            <a:pPr marL="0"/>
            <a:r>
              <a:rPr lang="en-CH" dirty="0">
                <a:solidFill>
                  <a:srgbClr val="69A3D1"/>
                </a:solidFill>
                <a:latin typeface="Arial" panose="020B0604020202020204" pitchFamily="34" charset="0"/>
                <a:cs typeface="Arial" panose="020B0604020202020204" pitchFamily="34" charset="0"/>
              </a:rPr>
              <a:t>Forecasts </a:t>
            </a:r>
            <a:r>
              <a:rPr lang="en-CH" b="0" dirty="0">
                <a:solidFill>
                  <a:schemeClr val="tx1"/>
                </a:solidFill>
                <a:latin typeface="Arial" panose="020B0604020202020204" pitchFamily="34" charset="0"/>
                <a:cs typeface="Arial" panose="020B0604020202020204" pitchFamily="34" charset="0"/>
              </a:rPr>
              <a:t>| Euro-zone </a:t>
            </a:r>
            <a:r>
              <a:rPr lang="en-CH" b="0" dirty="0">
                <a:latin typeface="Arial" panose="020B0604020202020204" pitchFamily="34" charset="0"/>
                <a:cs typeface="Arial" panose="020B0604020202020204" pitchFamily="34" charset="0"/>
              </a:rPr>
              <a:t>Inflation Dynamics</a:t>
            </a:r>
            <a:endParaRPr lang="en-CH" dirty="0">
              <a:solidFill>
                <a:srgbClr val="69A3D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4374756E-E0E2-0FF0-51DE-F32E374C7FC0}"/>
              </a:ext>
            </a:extLst>
          </p:cNvPr>
          <p:cNvSpPr/>
          <p:nvPr/>
        </p:nvSpPr>
        <p:spPr>
          <a:xfrm>
            <a:off x="11951267" y="638652"/>
            <a:ext cx="57600" cy="57600"/>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sp>
        <p:nvSpPr>
          <p:cNvPr id="26" name="Text 18">
            <a:extLst>
              <a:ext uri="{FF2B5EF4-FFF2-40B4-BE49-F238E27FC236}">
                <a16:creationId xmlns:a16="http://schemas.microsoft.com/office/drawing/2014/main" id="{CF29FA27-65B5-6AE4-C60E-AA672C016B03}"/>
              </a:ext>
            </a:extLst>
          </p:cNvPr>
          <p:cNvSpPr/>
          <p:nvPr/>
        </p:nvSpPr>
        <p:spPr>
          <a:xfrm>
            <a:off x="6796059" y="5829854"/>
            <a:ext cx="4992185" cy="499729"/>
          </a:xfrm>
          <a:custGeom>
            <a:avLst/>
            <a:gdLst>
              <a:gd name="csX0" fmla="*/ 0 w 4991486"/>
              <a:gd name="csY0" fmla="*/ 97261 h 933497"/>
              <a:gd name="csX1" fmla="*/ 97261 w 4991486"/>
              <a:gd name="csY1" fmla="*/ 0 h 933497"/>
              <a:gd name="csX2" fmla="*/ 4894225 w 4991486"/>
              <a:gd name="csY2" fmla="*/ 0 h 933497"/>
              <a:gd name="csX3" fmla="*/ 4991486 w 4991486"/>
              <a:gd name="csY3" fmla="*/ 97261 h 933497"/>
              <a:gd name="csX4" fmla="*/ 4991486 w 4991486"/>
              <a:gd name="csY4" fmla="*/ 836236 h 933497"/>
              <a:gd name="csX5" fmla="*/ 4894225 w 4991486"/>
              <a:gd name="csY5" fmla="*/ 933497 h 933497"/>
              <a:gd name="csX6" fmla="*/ 97261 w 4991486"/>
              <a:gd name="csY6" fmla="*/ 933497 h 933497"/>
              <a:gd name="csX7" fmla="*/ 0 w 4991486"/>
              <a:gd name="csY7" fmla="*/ 836236 h 933497"/>
              <a:gd name="csX8" fmla="*/ 0 w 4991486"/>
              <a:gd name="csY8" fmla="*/ 97261 h 933497"/>
              <a:gd name="csX0" fmla="*/ 1538 w 4993024"/>
              <a:gd name="csY0" fmla="*/ 97261 h 933497"/>
              <a:gd name="csX1" fmla="*/ 41649 w 4993024"/>
              <a:gd name="csY1" fmla="*/ 3810 h 933497"/>
              <a:gd name="csX2" fmla="*/ 4895763 w 4993024"/>
              <a:gd name="csY2" fmla="*/ 0 h 933497"/>
              <a:gd name="csX3" fmla="*/ 4993024 w 4993024"/>
              <a:gd name="csY3" fmla="*/ 97261 h 933497"/>
              <a:gd name="csX4" fmla="*/ 4993024 w 4993024"/>
              <a:gd name="csY4" fmla="*/ 836236 h 933497"/>
              <a:gd name="csX5" fmla="*/ 4895763 w 4993024"/>
              <a:gd name="csY5" fmla="*/ 933497 h 933497"/>
              <a:gd name="csX6" fmla="*/ 98799 w 4993024"/>
              <a:gd name="csY6" fmla="*/ 933497 h 933497"/>
              <a:gd name="csX7" fmla="*/ 1538 w 4993024"/>
              <a:gd name="csY7" fmla="*/ 836236 h 933497"/>
              <a:gd name="csX8" fmla="*/ 1538 w 4993024"/>
              <a:gd name="csY8" fmla="*/ 97261 h 933497"/>
              <a:gd name="csX0" fmla="*/ 0 w 4991486"/>
              <a:gd name="csY0" fmla="*/ 97261 h 933497"/>
              <a:gd name="csX1" fmla="*/ 40111 w 4991486"/>
              <a:gd name="csY1" fmla="*/ 3810 h 933497"/>
              <a:gd name="csX2" fmla="*/ 4894225 w 4991486"/>
              <a:gd name="csY2" fmla="*/ 0 h 933497"/>
              <a:gd name="csX3" fmla="*/ 4991486 w 4991486"/>
              <a:gd name="csY3" fmla="*/ 97261 h 933497"/>
              <a:gd name="csX4" fmla="*/ 4991486 w 4991486"/>
              <a:gd name="csY4" fmla="*/ 836236 h 933497"/>
              <a:gd name="csX5" fmla="*/ 4894225 w 4991486"/>
              <a:gd name="csY5" fmla="*/ 933497 h 933497"/>
              <a:gd name="csX6" fmla="*/ 97261 w 4991486"/>
              <a:gd name="csY6" fmla="*/ 933497 h 933497"/>
              <a:gd name="csX7" fmla="*/ 0 w 4991486"/>
              <a:gd name="csY7" fmla="*/ 836236 h 933497"/>
              <a:gd name="csX8" fmla="*/ 0 w 4991486"/>
              <a:gd name="csY8" fmla="*/ 97261 h 933497"/>
              <a:gd name="csX0" fmla="*/ 699 w 4992185"/>
              <a:gd name="csY0" fmla="*/ 97261 h 933497"/>
              <a:gd name="csX1" fmla="*/ 40810 w 4992185"/>
              <a:gd name="csY1" fmla="*/ 3810 h 933497"/>
              <a:gd name="csX2" fmla="*/ 4894924 w 4992185"/>
              <a:gd name="csY2" fmla="*/ 0 h 933497"/>
              <a:gd name="csX3" fmla="*/ 4992185 w 4992185"/>
              <a:gd name="csY3" fmla="*/ 97261 h 933497"/>
              <a:gd name="csX4" fmla="*/ 4992185 w 4992185"/>
              <a:gd name="csY4" fmla="*/ 836236 h 933497"/>
              <a:gd name="csX5" fmla="*/ 4894924 w 4992185"/>
              <a:gd name="csY5" fmla="*/ 933497 h 933497"/>
              <a:gd name="csX6" fmla="*/ 44620 w 4992185"/>
              <a:gd name="csY6" fmla="*/ 933497 h 933497"/>
              <a:gd name="csX7" fmla="*/ 699 w 4992185"/>
              <a:gd name="csY7" fmla="*/ 836236 h 933497"/>
              <a:gd name="csX8" fmla="*/ 699 w 4992185"/>
              <a:gd name="csY8" fmla="*/ 97261 h 93349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4992185" h="933497">
                <a:moveTo>
                  <a:pt x="699" y="97261"/>
                </a:moveTo>
                <a:cubicBezTo>
                  <a:pt x="699" y="43545"/>
                  <a:pt x="6144" y="3810"/>
                  <a:pt x="40810" y="3810"/>
                </a:cubicBezTo>
                <a:lnTo>
                  <a:pt x="4894924" y="0"/>
                </a:lnTo>
                <a:cubicBezTo>
                  <a:pt x="4948640" y="0"/>
                  <a:pt x="4992185" y="43545"/>
                  <a:pt x="4992185" y="97261"/>
                </a:cubicBezTo>
                <a:lnTo>
                  <a:pt x="4992185" y="836236"/>
                </a:lnTo>
                <a:cubicBezTo>
                  <a:pt x="4992185" y="889952"/>
                  <a:pt x="4948640" y="933497"/>
                  <a:pt x="4894924" y="933497"/>
                </a:cubicBezTo>
                <a:lnTo>
                  <a:pt x="44620" y="933497"/>
                </a:lnTo>
                <a:cubicBezTo>
                  <a:pt x="-9096" y="933497"/>
                  <a:pt x="699" y="889952"/>
                  <a:pt x="699" y="836236"/>
                </a:cubicBezTo>
                <a:lnTo>
                  <a:pt x="699" y="97261"/>
                </a:lnTo>
                <a:close/>
              </a:path>
            </a:pathLst>
          </a:custGeom>
          <a:solidFill>
            <a:srgbClr val="69A3D1">
              <a:alpha val="25098"/>
            </a:srgbClr>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7" name="Shape 19">
            <a:extLst>
              <a:ext uri="{FF2B5EF4-FFF2-40B4-BE49-F238E27FC236}">
                <a16:creationId xmlns:a16="http://schemas.microsoft.com/office/drawing/2014/main" id="{E46DF6C6-08F9-AC67-5736-FC3F1A32D2A8}"/>
              </a:ext>
            </a:extLst>
          </p:cNvPr>
          <p:cNvSpPr/>
          <p:nvPr/>
        </p:nvSpPr>
        <p:spPr>
          <a:xfrm>
            <a:off x="6796059" y="5829854"/>
            <a:ext cx="0" cy="502368"/>
          </a:xfrm>
          <a:prstGeom prst="line">
            <a:avLst/>
          </a:prstGeom>
          <a:noFill/>
          <a:ln w="38100">
            <a:solidFill>
              <a:srgbClr val="69A3D1"/>
            </a:solidFill>
            <a:prstDash val="solid"/>
          </a:ln>
        </p:spPr>
        <p:txBody>
          <a:bodyPr/>
          <a:lstStyle/>
          <a:p>
            <a:endParaRPr lang="en-CH">
              <a:latin typeface="Arial" panose="020B0604020202020204" pitchFamily="34" charset="0"/>
              <a:cs typeface="Arial" panose="020B0604020202020204" pitchFamily="34" charset="0"/>
            </a:endParaRPr>
          </a:p>
        </p:txBody>
      </p:sp>
      <p:sp>
        <p:nvSpPr>
          <p:cNvPr id="28" name="Text 20">
            <a:extLst>
              <a:ext uri="{FF2B5EF4-FFF2-40B4-BE49-F238E27FC236}">
                <a16:creationId xmlns:a16="http://schemas.microsoft.com/office/drawing/2014/main" id="{4A289699-B1E0-762B-DA53-B14B921F2FDF}"/>
              </a:ext>
            </a:extLst>
          </p:cNvPr>
          <p:cNvSpPr/>
          <p:nvPr/>
        </p:nvSpPr>
        <p:spPr>
          <a:xfrm>
            <a:off x="6958218" y="6032710"/>
            <a:ext cx="4992185" cy="214933"/>
          </a:xfrm>
          <a:prstGeom prst="rect">
            <a:avLst/>
          </a:prstGeom>
          <a:noFill/>
          <a:ln/>
        </p:spPr>
        <p:txBody>
          <a:bodyPr wrap="square" lIns="0" tIns="0" rIns="0" bIns="0" rtlCol="0" anchor="t"/>
          <a:lstStyle/>
          <a:p>
            <a:pPr>
              <a:lnSpc>
                <a:spcPts val="1260"/>
              </a:lnSpc>
            </a:pPr>
            <a:r>
              <a:rPr lang="en-US" sz="1500" b="1" dirty="0">
                <a:solidFill>
                  <a:srgbClr val="1D1D1D"/>
                </a:solidFill>
                <a:latin typeface="Arial" panose="020B0604020202020204" pitchFamily="34" charset="0"/>
                <a:ea typeface="Arial" pitchFamily="34" charset="-122"/>
                <a:cs typeface="Arial" panose="020B0604020202020204" pitchFamily="34" charset="0"/>
              </a:rPr>
              <a:t>Assessment:</a:t>
            </a:r>
            <a:r>
              <a:rPr lang="en-US" sz="1500" dirty="0">
                <a:solidFill>
                  <a:srgbClr val="1D1D1D"/>
                </a:solidFill>
                <a:latin typeface="Arial" panose="020B0604020202020204" pitchFamily="34" charset="0"/>
                <a:ea typeface="Arial" pitchFamily="34" charset="-122"/>
                <a:cs typeface="Arial" panose="020B0604020202020204" pitchFamily="34" charset="0"/>
              </a:rPr>
              <a:t> Sticky inflation justifies gradual easing</a:t>
            </a:r>
            <a:endParaRPr lang="en-US" sz="1500" dirty="0">
              <a:latin typeface="Arial" panose="020B0604020202020204" pitchFamily="34" charset="0"/>
              <a:cs typeface="Arial" panose="020B0604020202020204" pitchFamily="34" charset="0"/>
            </a:endParaRPr>
          </a:p>
        </p:txBody>
      </p:sp>
      <p:grpSp>
        <p:nvGrpSpPr>
          <p:cNvPr id="41" name="Group 40">
            <a:extLst>
              <a:ext uri="{FF2B5EF4-FFF2-40B4-BE49-F238E27FC236}">
                <a16:creationId xmlns:a16="http://schemas.microsoft.com/office/drawing/2014/main" id="{9A042AC8-76EE-8049-F9EC-172ECB94E5DD}"/>
              </a:ext>
            </a:extLst>
          </p:cNvPr>
          <p:cNvGrpSpPr/>
          <p:nvPr/>
        </p:nvGrpSpPr>
        <p:grpSpPr>
          <a:xfrm>
            <a:off x="6743263" y="1420611"/>
            <a:ext cx="4975068" cy="1100774"/>
            <a:chOff x="6813177" y="4728550"/>
            <a:chExt cx="4975068" cy="1100774"/>
          </a:xfrm>
        </p:grpSpPr>
        <p:sp>
          <p:nvSpPr>
            <p:cNvPr id="42" name="Text 9">
              <a:extLst>
                <a:ext uri="{FF2B5EF4-FFF2-40B4-BE49-F238E27FC236}">
                  <a16:creationId xmlns:a16="http://schemas.microsoft.com/office/drawing/2014/main" id="{25558EA5-3FC3-5146-6CA2-60C89103B97B}"/>
                </a:ext>
              </a:extLst>
            </p:cNvPr>
            <p:cNvSpPr/>
            <p:nvPr/>
          </p:nvSpPr>
          <p:spPr>
            <a:xfrm>
              <a:off x="6813177" y="4728550"/>
              <a:ext cx="4975068" cy="1100774"/>
            </a:xfrm>
            <a:prstGeom prst="roundRect">
              <a:avLst>
                <a:gd name="adj" fmla="val 10667"/>
              </a:avLst>
            </a:prstGeom>
            <a:solidFill>
              <a:srgbClr val="FFFFFF"/>
            </a:solidFill>
            <a:ln w="28575">
              <a:solidFill>
                <a:srgbClr val="69A3D1"/>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43" name="Text 10">
              <a:extLst>
                <a:ext uri="{FF2B5EF4-FFF2-40B4-BE49-F238E27FC236}">
                  <a16:creationId xmlns:a16="http://schemas.microsoft.com/office/drawing/2014/main" id="{D31FC63B-C1C5-92E9-57C4-8BA5E5CDAE63}"/>
                </a:ext>
              </a:extLst>
            </p:cNvPr>
            <p:cNvSpPr/>
            <p:nvPr/>
          </p:nvSpPr>
          <p:spPr>
            <a:xfrm>
              <a:off x="7001098" y="5070466"/>
              <a:ext cx="4231557" cy="115017"/>
            </a:xfrm>
            <a:prstGeom prst="rect">
              <a:avLst/>
            </a:prstGeom>
            <a:noFill/>
            <a:ln/>
          </p:spPr>
          <p:txBody>
            <a:bodyPr wrap="square" lIns="0" tIns="0" rIns="0" bIns="0" rtlCol="0" anchor="t"/>
            <a:lstStyle/>
            <a:p>
              <a:pPr marL="0" indent="0" algn="l">
                <a:lnSpc>
                  <a:spcPts val="1200"/>
                </a:lnSpc>
                <a:spcAft>
                  <a:spcPts val="450"/>
                </a:spcAft>
                <a:buNone/>
              </a:pPr>
              <a:r>
                <a:rPr lang="en-US" sz="1500" b="1" dirty="0">
                  <a:solidFill>
                    <a:srgbClr val="69A3D1"/>
                  </a:solidFill>
                  <a:latin typeface="Arial" panose="020B0604020202020204" pitchFamily="34" charset="0"/>
                  <a:ea typeface="Arial" pitchFamily="34" charset="-122"/>
                  <a:cs typeface="Arial" panose="020B0604020202020204" pitchFamily="34" charset="0"/>
                </a:rPr>
                <a:t>PERSISTENT BUT SLIGHTLY ABOVE TARGET</a:t>
              </a:r>
            </a:p>
          </p:txBody>
        </p:sp>
        <p:sp>
          <p:nvSpPr>
            <p:cNvPr id="44" name="Text 11">
              <a:extLst>
                <a:ext uri="{FF2B5EF4-FFF2-40B4-BE49-F238E27FC236}">
                  <a16:creationId xmlns:a16="http://schemas.microsoft.com/office/drawing/2014/main" id="{5CB0AED6-6C52-3C9D-B859-4CBDF2D8BFBE}"/>
                </a:ext>
              </a:extLst>
            </p:cNvPr>
            <p:cNvSpPr/>
            <p:nvPr/>
          </p:nvSpPr>
          <p:spPr>
            <a:xfrm>
              <a:off x="7028133" y="5325193"/>
              <a:ext cx="4545156" cy="386838"/>
            </a:xfrm>
            <a:prstGeom prst="rect">
              <a:avLst/>
            </a:prstGeom>
            <a:noFill/>
            <a:ln/>
          </p:spPr>
          <p:txBody>
            <a:bodyPr wrap="square" lIns="0" tIns="0" rIns="0" bIns="0" rtlCol="0" anchor="t"/>
            <a:lstStyle/>
            <a:p>
              <a:pPr>
                <a:lnSpc>
                  <a:spcPts val="1575"/>
                </a:lnSpc>
              </a:pPr>
              <a:r>
                <a:rPr lang="en-US" sz="1400" dirty="0">
                  <a:solidFill>
                    <a:srgbClr val="1D1D1D"/>
                  </a:solidFill>
                  <a:latin typeface="Arial" panose="020B0604020202020204" pitchFamily="34" charset="0"/>
                  <a:ea typeface="Arial" pitchFamily="34" charset="-122"/>
                  <a:cs typeface="Arial" panose="020B0604020202020204" pitchFamily="34" charset="0"/>
                </a:rPr>
                <a:t>7-17bps above ECB target</a:t>
              </a:r>
              <a:endParaRPr lang="en-US" sz="1400" dirty="0">
                <a:latin typeface="Arial" panose="020B0604020202020204" pitchFamily="34" charset="0"/>
                <a:cs typeface="Arial" panose="020B0604020202020204" pitchFamily="34" charset="0"/>
              </a:endParaRPr>
            </a:p>
          </p:txBody>
        </p:sp>
      </p:grpSp>
      <p:grpSp>
        <p:nvGrpSpPr>
          <p:cNvPr id="53" name="Group 52">
            <a:extLst>
              <a:ext uri="{FF2B5EF4-FFF2-40B4-BE49-F238E27FC236}">
                <a16:creationId xmlns:a16="http://schemas.microsoft.com/office/drawing/2014/main" id="{BC68536A-7980-5C48-A0D8-35156B28FD37}"/>
              </a:ext>
            </a:extLst>
          </p:cNvPr>
          <p:cNvGrpSpPr/>
          <p:nvPr/>
        </p:nvGrpSpPr>
        <p:grpSpPr>
          <a:xfrm>
            <a:off x="6976196" y="4551553"/>
            <a:ext cx="4545156" cy="1107470"/>
            <a:chOff x="7001099" y="5070466"/>
            <a:chExt cx="4545156" cy="1107470"/>
          </a:xfrm>
        </p:grpSpPr>
        <p:sp>
          <p:nvSpPr>
            <p:cNvPr id="55" name="Text 10">
              <a:extLst>
                <a:ext uri="{FF2B5EF4-FFF2-40B4-BE49-F238E27FC236}">
                  <a16:creationId xmlns:a16="http://schemas.microsoft.com/office/drawing/2014/main" id="{5EA4DE90-579C-2A47-4DFE-FCE46DC37F19}"/>
                </a:ext>
              </a:extLst>
            </p:cNvPr>
            <p:cNvSpPr/>
            <p:nvPr/>
          </p:nvSpPr>
          <p:spPr>
            <a:xfrm>
              <a:off x="7001099" y="5070466"/>
              <a:ext cx="3046720" cy="152400"/>
            </a:xfrm>
            <a:prstGeom prst="rect">
              <a:avLst/>
            </a:prstGeom>
            <a:noFill/>
            <a:ln/>
          </p:spPr>
          <p:txBody>
            <a:bodyPr wrap="square" lIns="0" tIns="0" rIns="0" bIns="0" rtlCol="0" anchor="t"/>
            <a:lstStyle/>
            <a:p>
              <a:pPr>
                <a:lnSpc>
                  <a:spcPts val="1200"/>
                </a:lnSpc>
                <a:spcAft>
                  <a:spcPts val="300"/>
                </a:spcAft>
              </a:pPr>
              <a:r>
                <a:rPr lang="en-US" sz="1600" b="1" dirty="0">
                  <a:solidFill>
                    <a:srgbClr val="6C757D"/>
                  </a:solidFill>
                  <a:latin typeface="Arial" panose="020B0604020202020204" pitchFamily="34" charset="0"/>
                  <a:ea typeface="Arial" pitchFamily="34" charset="-122"/>
                  <a:cs typeface="Arial" panose="020B0604020202020204" pitchFamily="34" charset="0"/>
                </a:rPr>
                <a:t>FORECAST END</a:t>
              </a:r>
              <a:endParaRPr lang="en-US" sz="1600" dirty="0">
                <a:latin typeface="Arial" panose="020B0604020202020204" pitchFamily="34" charset="0"/>
                <a:cs typeface="Arial" panose="020B0604020202020204" pitchFamily="34" charset="0"/>
              </a:endParaRPr>
            </a:p>
          </p:txBody>
        </p:sp>
        <p:sp>
          <p:nvSpPr>
            <p:cNvPr id="56" name="Text 11">
              <a:extLst>
                <a:ext uri="{FF2B5EF4-FFF2-40B4-BE49-F238E27FC236}">
                  <a16:creationId xmlns:a16="http://schemas.microsoft.com/office/drawing/2014/main" id="{4773BF00-14AC-BB1A-78F2-E55DE0C7E741}"/>
                </a:ext>
              </a:extLst>
            </p:cNvPr>
            <p:cNvSpPr/>
            <p:nvPr/>
          </p:nvSpPr>
          <p:spPr>
            <a:xfrm>
              <a:off x="7001099" y="5791098"/>
              <a:ext cx="4545156" cy="386838"/>
            </a:xfrm>
            <a:prstGeom prst="rect">
              <a:avLst/>
            </a:prstGeom>
            <a:noFill/>
            <a:ln/>
          </p:spPr>
          <p:txBody>
            <a:bodyPr wrap="square" lIns="0" tIns="0" rIns="0" bIns="0" rtlCol="0" anchor="t"/>
            <a:lstStyle/>
            <a:p>
              <a:pPr>
                <a:lnSpc>
                  <a:spcPts val="1260"/>
                </a:lnSpc>
              </a:pPr>
              <a:r>
                <a:rPr lang="en-US" sz="1400" dirty="0">
                  <a:solidFill>
                    <a:srgbClr val="6C757D"/>
                  </a:solidFill>
                  <a:latin typeface="Arial" panose="020B0604020202020204" pitchFamily="34" charset="0"/>
                  <a:ea typeface="Arial" pitchFamily="34" charset="-122"/>
                  <a:cs typeface="Arial" panose="020B0604020202020204" pitchFamily="34" charset="0"/>
                </a:rPr>
                <a:t>Q1 2028: 7bps above target</a:t>
              </a:r>
              <a:endParaRPr lang="en-US" sz="1400" dirty="0">
                <a:latin typeface="Arial" panose="020B0604020202020204" pitchFamily="34" charset="0"/>
                <a:cs typeface="Arial" panose="020B0604020202020204" pitchFamily="34" charset="0"/>
              </a:endParaRPr>
            </a:p>
          </p:txBody>
        </p:sp>
      </p:grpSp>
      <p:sp>
        <p:nvSpPr>
          <p:cNvPr id="57" name="Text 6">
            <a:extLst>
              <a:ext uri="{FF2B5EF4-FFF2-40B4-BE49-F238E27FC236}">
                <a16:creationId xmlns:a16="http://schemas.microsoft.com/office/drawing/2014/main" id="{6E13A622-439D-FEAA-6866-170A42716E0C}"/>
              </a:ext>
            </a:extLst>
          </p:cNvPr>
          <p:cNvSpPr/>
          <p:nvPr/>
        </p:nvSpPr>
        <p:spPr>
          <a:xfrm>
            <a:off x="6991116" y="4914379"/>
            <a:ext cx="3085582" cy="228600"/>
          </a:xfrm>
          <a:prstGeom prst="rect">
            <a:avLst/>
          </a:prstGeom>
          <a:noFill/>
          <a:ln/>
        </p:spPr>
        <p:txBody>
          <a:bodyPr wrap="square" lIns="0" tIns="0" rIns="0" bIns="0" rtlCol="0" anchor="t"/>
          <a:lstStyle/>
          <a:p>
            <a:pPr>
              <a:lnSpc>
                <a:spcPts val="1800"/>
              </a:lnSpc>
              <a:spcAft>
                <a:spcPts val="150"/>
              </a:spcAft>
            </a:pPr>
            <a:r>
              <a:rPr lang="en-US" sz="2800" b="1" dirty="0">
                <a:solidFill>
                  <a:srgbClr val="92D050"/>
                </a:solidFill>
                <a:latin typeface="Arial" panose="020B0604020202020204" pitchFamily="34" charset="0"/>
                <a:ea typeface="Arial" pitchFamily="34" charset="-122"/>
                <a:cs typeface="Arial" panose="020B0604020202020204" pitchFamily="34" charset="0"/>
              </a:rPr>
              <a:t>2.07%</a:t>
            </a:r>
            <a:endParaRPr lang="en-US" sz="2800" dirty="0">
              <a:solidFill>
                <a:srgbClr val="92D050"/>
              </a:solidFill>
              <a:latin typeface="Arial" panose="020B0604020202020204" pitchFamily="34" charset="0"/>
              <a:cs typeface="Arial" panose="020B0604020202020204" pitchFamily="34" charset="0"/>
            </a:endParaRPr>
          </a:p>
        </p:txBody>
      </p:sp>
      <p:sp>
        <p:nvSpPr>
          <p:cNvPr id="14" name="Text 9">
            <a:extLst>
              <a:ext uri="{FF2B5EF4-FFF2-40B4-BE49-F238E27FC236}">
                <a16:creationId xmlns:a16="http://schemas.microsoft.com/office/drawing/2014/main" id="{D54FBB89-221E-3A3B-746B-A59EF587520D}"/>
              </a:ext>
            </a:extLst>
          </p:cNvPr>
          <p:cNvSpPr/>
          <p:nvPr/>
        </p:nvSpPr>
        <p:spPr>
          <a:xfrm>
            <a:off x="6770011" y="2679834"/>
            <a:ext cx="4975068" cy="1358951"/>
          </a:xfrm>
          <a:prstGeom prst="roundRect">
            <a:avLst>
              <a:gd name="adj" fmla="val 10667"/>
            </a:avLst>
          </a:prstGeom>
          <a:solidFill>
            <a:srgbClr val="FFFFFF"/>
          </a:solidFill>
          <a:ln w="28575">
            <a:solidFill>
              <a:srgbClr val="F6F6F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grpSp>
        <p:nvGrpSpPr>
          <p:cNvPr id="15" name="Group 14">
            <a:extLst>
              <a:ext uri="{FF2B5EF4-FFF2-40B4-BE49-F238E27FC236}">
                <a16:creationId xmlns:a16="http://schemas.microsoft.com/office/drawing/2014/main" id="{C1B443E0-44D1-0188-D828-82CA6466DB5A}"/>
              </a:ext>
            </a:extLst>
          </p:cNvPr>
          <p:cNvGrpSpPr/>
          <p:nvPr/>
        </p:nvGrpSpPr>
        <p:grpSpPr>
          <a:xfrm>
            <a:off x="6976196" y="2982734"/>
            <a:ext cx="4545156" cy="1107470"/>
            <a:chOff x="7001099" y="5070466"/>
            <a:chExt cx="4545156" cy="1107470"/>
          </a:xfrm>
        </p:grpSpPr>
        <p:sp>
          <p:nvSpPr>
            <p:cNvPr id="17" name="Text 10">
              <a:extLst>
                <a:ext uri="{FF2B5EF4-FFF2-40B4-BE49-F238E27FC236}">
                  <a16:creationId xmlns:a16="http://schemas.microsoft.com/office/drawing/2014/main" id="{D0276F04-FF76-FCC6-7314-1D295B221501}"/>
                </a:ext>
              </a:extLst>
            </p:cNvPr>
            <p:cNvSpPr/>
            <p:nvPr/>
          </p:nvSpPr>
          <p:spPr>
            <a:xfrm>
              <a:off x="7001099" y="5070466"/>
              <a:ext cx="3046720" cy="152400"/>
            </a:xfrm>
            <a:prstGeom prst="rect">
              <a:avLst/>
            </a:prstGeom>
            <a:noFill/>
            <a:ln/>
          </p:spPr>
          <p:txBody>
            <a:bodyPr wrap="square" lIns="0" tIns="0" rIns="0" bIns="0" rtlCol="0" anchor="t"/>
            <a:lstStyle/>
            <a:p>
              <a:pPr>
                <a:lnSpc>
                  <a:spcPts val="1200"/>
                </a:lnSpc>
                <a:spcAft>
                  <a:spcPts val="300"/>
                </a:spcAft>
              </a:pPr>
              <a:r>
                <a:rPr lang="en-US" sz="1600" b="1" dirty="0">
                  <a:solidFill>
                    <a:srgbClr val="6C757D"/>
                  </a:solidFill>
                  <a:latin typeface="Arial" panose="020B0604020202020204" pitchFamily="34" charset="0"/>
                  <a:ea typeface="Arial" pitchFamily="34" charset="-122"/>
                  <a:cs typeface="Arial" panose="020B0604020202020204" pitchFamily="34" charset="0"/>
                </a:rPr>
                <a:t>STARTING POSITION</a:t>
              </a:r>
            </a:p>
          </p:txBody>
        </p:sp>
        <p:sp>
          <p:nvSpPr>
            <p:cNvPr id="18" name="Text 11">
              <a:extLst>
                <a:ext uri="{FF2B5EF4-FFF2-40B4-BE49-F238E27FC236}">
                  <a16:creationId xmlns:a16="http://schemas.microsoft.com/office/drawing/2014/main" id="{EF19B668-E156-7387-0C14-B605A8BF622D}"/>
                </a:ext>
              </a:extLst>
            </p:cNvPr>
            <p:cNvSpPr/>
            <p:nvPr/>
          </p:nvSpPr>
          <p:spPr>
            <a:xfrm>
              <a:off x="7001099" y="5791098"/>
              <a:ext cx="4545156" cy="386838"/>
            </a:xfrm>
            <a:prstGeom prst="rect">
              <a:avLst/>
            </a:prstGeom>
            <a:noFill/>
            <a:ln/>
          </p:spPr>
          <p:txBody>
            <a:bodyPr wrap="square" lIns="0" tIns="0" rIns="0" bIns="0" rtlCol="0" anchor="t"/>
            <a:lstStyle/>
            <a:p>
              <a:pPr>
                <a:lnSpc>
                  <a:spcPts val="1260"/>
                </a:lnSpc>
              </a:pPr>
              <a:r>
                <a:rPr lang="en-US" sz="1400" dirty="0">
                  <a:solidFill>
                    <a:srgbClr val="6C757D"/>
                  </a:solidFill>
                  <a:latin typeface="Arial" panose="020B0604020202020204" pitchFamily="34" charset="0"/>
                  <a:ea typeface="Arial" pitchFamily="34" charset="-122"/>
                  <a:cs typeface="Arial" panose="020B0604020202020204" pitchFamily="34" charset="0"/>
                </a:rPr>
                <a:t>Q4 2025: 17bps above target</a:t>
              </a:r>
              <a:endParaRPr lang="en-US" sz="1400" dirty="0">
                <a:latin typeface="Arial" panose="020B0604020202020204" pitchFamily="34" charset="0"/>
                <a:cs typeface="Arial" panose="020B0604020202020204" pitchFamily="34" charset="0"/>
              </a:endParaRPr>
            </a:p>
          </p:txBody>
        </p:sp>
      </p:grpSp>
      <p:sp>
        <p:nvSpPr>
          <p:cNvPr id="19" name="Text 6">
            <a:extLst>
              <a:ext uri="{FF2B5EF4-FFF2-40B4-BE49-F238E27FC236}">
                <a16:creationId xmlns:a16="http://schemas.microsoft.com/office/drawing/2014/main" id="{6ACEC0A2-7974-F603-5B84-D29FB8E3A157}"/>
              </a:ext>
            </a:extLst>
          </p:cNvPr>
          <p:cNvSpPr/>
          <p:nvPr/>
        </p:nvSpPr>
        <p:spPr>
          <a:xfrm>
            <a:off x="6991116" y="3345560"/>
            <a:ext cx="3085582" cy="228600"/>
          </a:xfrm>
          <a:prstGeom prst="rect">
            <a:avLst/>
          </a:prstGeom>
          <a:noFill/>
          <a:ln/>
        </p:spPr>
        <p:txBody>
          <a:bodyPr wrap="square" lIns="0" tIns="0" rIns="0" bIns="0" rtlCol="0" anchor="t"/>
          <a:lstStyle/>
          <a:p>
            <a:pPr>
              <a:lnSpc>
                <a:spcPts val="1800"/>
              </a:lnSpc>
              <a:spcAft>
                <a:spcPts val="150"/>
              </a:spcAft>
            </a:pPr>
            <a:r>
              <a:rPr lang="en-US" sz="2800" b="1" dirty="0">
                <a:solidFill>
                  <a:srgbClr val="D9534F"/>
                </a:solidFill>
                <a:latin typeface="Arial" panose="020B0604020202020204" pitchFamily="34" charset="0"/>
                <a:ea typeface="Arial" pitchFamily="34" charset="-122"/>
                <a:cs typeface="Arial" panose="020B0604020202020204" pitchFamily="34" charset="0"/>
              </a:rPr>
              <a:t>2.17%</a:t>
            </a:r>
            <a:endParaRPr lang="en-US" sz="2800" dirty="0">
              <a:latin typeface="Arial" panose="020B0604020202020204" pitchFamily="34" charset="0"/>
              <a:cs typeface="Arial" panose="020B0604020202020204" pitchFamily="34" charset="0"/>
            </a:endParaRPr>
          </a:p>
        </p:txBody>
      </p:sp>
      <p:pic>
        <p:nvPicPr>
          <p:cNvPr id="10" name="Picture 9">
            <a:extLst>
              <a:ext uri="{FF2B5EF4-FFF2-40B4-BE49-F238E27FC236}">
                <a16:creationId xmlns:a16="http://schemas.microsoft.com/office/drawing/2014/main" id="{DA3B80BC-770F-CC33-E2A7-47DFAF8ACCA2}"/>
              </a:ext>
            </a:extLst>
          </p:cNvPr>
          <p:cNvPicPr>
            <a:picLocks noChangeAspect="1"/>
          </p:cNvPicPr>
          <p:nvPr/>
        </p:nvPicPr>
        <p:blipFill>
          <a:blip r:embed="rId4"/>
          <a:stretch>
            <a:fillRect/>
          </a:stretch>
        </p:blipFill>
        <p:spPr>
          <a:xfrm>
            <a:off x="473669" y="1131073"/>
            <a:ext cx="5800725" cy="5156200"/>
          </a:xfrm>
          <a:prstGeom prst="rect">
            <a:avLst/>
          </a:prstGeom>
        </p:spPr>
      </p:pic>
    </p:spTree>
    <p:extLst>
      <p:ext uri="{BB962C8B-B14F-4D97-AF65-F5344CB8AC3E}">
        <p14:creationId xmlns:p14="http://schemas.microsoft.com/office/powerpoint/2010/main" val="3018320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AAE49F-DEEE-C393-477E-02101B5F973A}"/>
            </a:ext>
          </a:extLst>
        </p:cNvPr>
        <p:cNvGrpSpPr/>
        <p:nvPr/>
      </p:nvGrpSpPr>
      <p:grpSpPr>
        <a:xfrm>
          <a:off x="0" y="0"/>
          <a:ext cx="0" cy="0"/>
          <a:chOff x="0" y="0"/>
          <a:chExt cx="0" cy="0"/>
        </a:xfrm>
      </p:grpSpPr>
      <p:sp>
        <p:nvSpPr>
          <p:cNvPr id="58" name="Text 9">
            <a:extLst>
              <a:ext uri="{FF2B5EF4-FFF2-40B4-BE49-F238E27FC236}">
                <a16:creationId xmlns:a16="http://schemas.microsoft.com/office/drawing/2014/main" id="{B0E8F762-A196-B8E0-1D70-1C2912225A7E}"/>
              </a:ext>
            </a:extLst>
          </p:cNvPr>
          <p:cNvSpPr/>
          <p:nvPr/>
        </p:nvSpPr>
        <p:spPr>
          <a:xfrm>
            <a:off x="6770011" y="4248653"/>
            <a:ext cx="4975068" cy="1358951"/>
          </a:xfrm>
          <a:prstGeom prst="roundRect">
            <a:avLst>
              <a:gd name="adj" fmla="val 10667"/>
            </a:avLst>
          </a:prstGeom>
          <a:solidFill>
            <a:srgbClr val="FFFFFF"/>
          </a:solidFill>
          <a:ln w="28575">
            <a:solidFill>
              <a:srgbClr val="F6F6F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 name="Footer Placeholder 9">
            <a:extLst>
              <a:ext uri="{FF2B5EF4-FFF2-40B4-BE49-F238E27FC236}">
                <a16:creationId xmlns:a16="http://schemas.microsoft.com/office/drawing/2014/main" id="{468744B1-E4FF-F0CA-C974-8E1DC6AD653D}"/>
              </a:ext>
            </a:extLst>
          </p:cNvPr>
          <p:cNvSpPr>
            <a:spLocks noGrp="1"/>
          </p:cNvSpPr>
          <p:nvPr>
            <p:ph type="ftr" sz="quarter" idx="11"/>
          </p:nvPr>
        </p:nvSpPr>
        <p:spPr>
          <a:xfrm>
            <a:off x="9515061" y="6329583"/>
            <a:ext cx="2394551" cy="365125"/>
          </a:xfrm>
        </p:spPr>
        <p:txBody>
          <a:bodyPr/>
          <a:lstStyle/>
          <a:p>
            <a:pPr algn="r"/>
            <a:r>
              <a:rPr lang="en-GB" sz="800" dirty="0">
                <a:solidFill>
                  <a:srgbClr val="000000"/>
                </a:solidFill>
                <a:latin typeface="Arial" panose="020B0604020202020204" pitchFamily="34" charset="0"/>
                <a:cs typeface="Arial" panose="020B0604020202020204" pitchFamily="34" charset="0"/>
              </a:rPr>
              <a:t>2026-2027 Forecasts | </a:t>
            </a:r>
            <a:fld id="{8FEE686F-D980-324A-BFB9-D3465C7B126A}" type="slidenum">
              <a:rPr lang="en-GB" sz="800" b="1" smtClean="0">
                <a:solidFill>
                  <a:srgbClr val="000000"/>
                </a:solidFill>
                <a:latin typeface="Arial" panose="020B0604020202020204" pitchFamily="34" charset="0"/>
                <a:cs typeface="Arial" panose="020B0604020202020204" pitchFamily="34" charset="0"/>
              </a:rPr>
              <a:pPr algn="r"/>
              <a:t>6</a:t>
            </a:fld>
            <a:endParaRPr lang="en-CH" sz="800" b="1" dirty="0">
              <a:solidFill>
                <a:srgbClr val="00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9C041BF5-374E-DC5B-AFFC-7ABD7234FF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56"/>
          <a:stretch>
            <a:fillRect/>
          </a:stretch>
        </p:blipFill>
        <p:spPr bwMode="auto">
          <a:xfrm>
            <a:off x="9832768" y="395219"/>
            <a:ext cx="2118499" cy="31289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2808E56-4906-A24B-4342-056C109538C6}"/>
              </a:ext>
            </a:extLst>
          </p:cNvPr>
          <p:cNvSpPr/>
          <p:nvPr/>
        </p:nvSpPr>
        <p:spPr>
          <a:xfrm>
            <a:off x="-1" y="3198"/>
            <a:ext cx="12192001" cy="226355"/>
          </a:xfrm>
          <a:prstGeom prst="rect">
            <a:avLst/>
          </a:prstGeom>
          <a:solidFill>
            <a:srgbClr val="00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rgbClr val="000000"/>
              </a:solidFill>
              <a:latin typeface="Arial" panose="020B0604020202020204" pitchFamily="34" charset="0"/>
              <a:cs typeface="Arial" panose="020B0604020202020204" pitchFamily="34" charset="0"/>
            </a:endParaRPr>
          </a:p>
        </p:txBody>
      </p:sp>
      <p:sp>
        <p:nvSpPr>
          <p:cNvPr id="5" name="Title 3">
            <a:extLst>
              <a:ext uri="{FF2B5EF4-FFF2-40B4-BE49-F238E27FC236}">
                <a16:creationId xmlns:a16="http://schemas.microsoft.com/office/drawing/2014/main" id="{F2590891-A0C0-399C-DF6C-FB48D070C48D}"/>
              </a:ext>
            </a:extLst>
          </p:cNvPr>
          <p:cNvSpPr txBox="1">
            <a:spLocks/>
          </p:cNvSpPr>
          <p:nvPr/>
        </p:nvSpPr>
        <p:spPr>
          <a:xfrm>
            <a:off x="254342" y="369550"/>
            <a:ext cx="10908400"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CH" sz="2000" b="1" dirty="0">
                <a:solidFill>
                  <a:srgbClr val="000000"/>
                </a:solidFill>
                <a:latin typeface="Arial" panose="020B0604020202020204" pitchFamily="34" charset="0"/>
                <a:cs typeface="Arial" panose="020B0604020202020204" pitchFamily="34" charset="0"/>
              </a:rPr>
              <a:t>MODEL PREDICTS A NEGATIVE OUTPUT GAP FROM Q3 2027 ONWARDS</a:t>
            </a:r>
            <a:endParaRPr lang="en-CH" sz="2000" b="1" dirty="0">
              <a:solidFill>
                <a:srgbClr val="000000"/>
              </a:solidFill>
              <a:latin typeface="Arial" panose="020B0604020202020204" pitchFamily="34" charset="0"/>
              <a:cs typeface="Arial" panose="020B0604020202020204" pitchFamily="34" charset="0"/>
            </a:endParaRPr>
          </a:p>
        </p:txBody>
      </p:sp>
      <p:sp>
        <p:nvSpPr>
          <p:cNvPr id="6" name="Subtitle 6">
            <a:extLst>
              <a:ext uri="{FF2B5EF4-FFF2-40B4-BE49-F238E27FC236}">
                <a16:creationId xmlns:a16="http://schemas.microsoft.com/office/drawing/2014/main" id="{2F16C756-CFAD-67A6-9DA9-730992A5FDD7}"/>
              </a:ext>
            </a:extLst>
          </p:cNvPr>
          <p:cNvSpPr txBox="1">
            <a:spLocks/>
          </p:cNvSpPr>
          <p:nvPr/>
        </p:nvSpPr>
        <p:spPr>
          <a:xfrm>
            <a:off x="226209" y="562682"/>
            <a:ext cx="11709200" cy="524800"/>
          </a:xfrm>
          <a:prstGeom prst="rect">
            <a:avLst/>
          </a:prstGeom>
          <a:noFill/>
          <a:ln>
            <a:noFill/>
          </a:ln>
        </p:spPr>
        <p:txBody>
          <a:bodyPr spcFirstLastPara="1" wrap="square" lIns="114300" tIns="121900" rIns="121900" bIns="121900"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rgbClr val="000000"/>
              </a:buClr>
              <a:buSzPts val="1500"/>
              <a:buFont typeface="Arial"/>
              <a:buNone/>
              <a:defRPr sz="1500" b="1" i="0" u="none" strike="noStrike" cap="none">
                <a:solidFill>
                  <a:srgbClr val="000000"/>
                </a:solidFill>
                <a:latin typeface="Arial"/>
                <a:ea typeface="Arial"/>
                <a:cs typeface="Arial"/>
                <a:sym typeface="Arial"/>
              </a:defRPr>
            </a:lvl1pPr>
            <a:lvl2pPr marL="914400" marR="0" lvl="1" indent="-323850"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3pPr>
            <a:lvl4pPr marL="1828800" marR="0" lvl="3" indent="-295275" algn="l" rtl="0">
              <a:lnSpc>
                <a:spcPct val="100000"/>
              </a:lnSpc>
              <a:spcBef>
                <a:spcPts val="0"/>
              </a:spcBef>
              <a:spcAft>
                <a:spcPts val="0"/>
              </a:spcAft>
              <a:buClr>
                <a:srgbClr val="000000"/>
              </a:buClr>
              <a:buSzPts val="1050"/>
              <a:buFont typeface="Arial"/>
              <a:buNone/>
              <a:defRPr sz="1050" b="0" i="0" u="none" strike="noStrike" cap="none">
                <a:solidFill>
                  <a:srgbClr val="000000"/>
                </a:solidFill>
                <a:latin typeface="Arial"/>
                <a:ea typeface="Arial"/>
                <a:cs typeface="Arial"/>
                <a:sym typeface="Arial"/>
              </a:defRPr>
            </a:lvl4pPr>
            <a:lvl5pPr marL="2286000" marR="0" lvl="4" indent="-279400" algn="l"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2743200" marR="0" lvl="5" indent="-266700" algn="l" rtl="0">
              <a:lnSpc>
                <a:spcPct val="100000"/>
              </a:lnSpc>
              <a:spcBef>
                <a:spcPts val="0"/>
              </a:spcBef>
              <a:spcAft>
                <a:spcPts val="0"/>
              </a:spcAft>
              <a:buClr>
                <a:srgbClr val="000000"/>
              </a:buClr>
              <a:buSzPts val="600"/>
              <a:buFont typeface="Arial"/>
              <a:buNone/>
              <a:defRPr sz="600" b="0" i="0" u="none" strike="noStrike" cap="none">
                <a:solidFill>
                  <a:srgbClr val="000000"/>
                </a:solidFill>
                <a:latin typeface="Arial"/>
                <a:ea typeface="Arial"/>
                <a:cs typeface="Arial"/>
                <a:sym typeface="Arial"/>
              </a:defRPr>
            </a:lvl6pPr>
            <a:lvl7pPr marL="3200400" marR="0" lvl="6" indent="-260350" algn="l" rtl="0">
              <a:lnSpc>
                <a:spcPct val="100000"/>
              </a:lnSpc>
              <a:spcBef>
                <a:spcPts val="0"/>
              </a:spcBef>
              <a:spcAft>
                <a:spcPts val="0"/>
              </a:spcAft>
              <a:buClr>
                <a:srgbClr val="000000"/>
              </a:buClr>
              <a:buSzPts val="500"/>
              <a:buFont typeface="Arial"/>
              <a:buNone/>
              <a:defRPr sz="500" b="0" i="0" u="none" strike="noStrike" cap="none">
                <a:solidFill>
                  <a:srgbClr val="000000"/>
                </a:solidFill>
                <a:latin typeface="Arial"/>
                <a:ea typeface="Arial"/>
                <a:cs typeface="Arial"/>
                <a:sym typeface="Arial"/>
              </a:defRPr>
            </a:lvl7pPr>
            <a:lvl8pPr marL="3657600" marR="0" lvl="7" indent="-254000" algn="l" rtl="0">
              <a:lnSpc>
                <a:spcPct val="100000"/>
              </a:lnSpc>
              <a:spcBef>
                <a:spcPts val="0"/>
              </a:spcBef>
              <a:spcAft>
                <a:spcPts val="0"/>
              </a:spcAft>
              <a:buClr>
                <a:srgbClr val="000000"/>
              </a:buClr>
              <a:buSzPts val="400"/>
              <a:buFont typeface="Arial"/>
              <a:buNone/>
              <a:defRPr sz="400" b="0" i="0" u="none" strike="noStrike" cap="none">
                <a:solidFill>
                  <a:srgbClr val="000000"/>
                </a:solidFill>
                <a:latin typeface="Arial"/>
                <a:ea typeface="Arial"/>
                <a:cs typeface="Arial"/>
                <a:sym typeface="Arial"/>
              </a:defRPr>
            </a:lvl8pPr>
            <a:lvl9pPr marL="4114800" marR="0" lvl="8" indent="-247650" algn="l" rtl="0">
              <a:lnSpc>
                <a:spcPct val="100000"/>
              </a:lnSpc>
              <a:spcBef>
                <a:spcPts val="0"/>
              </a:spcBef>
              <a:spcAft>
                <a:spcPts val="0"/>
              </a:spcAft>
              <a:buClr>
                <a:srgbClr val="000000"/>
              </a:buClr>
              <a:buSzPts val="300"/>
              <a:buFont typeface="Arial"/>
              <a:buNone/>
              <a:defRPr sz="300" b="0" i="0" u="none" strike="noStrike" cap="none">
                <a:solidFill>
                  <a:srgbClr val="000000"/>
                </a:solidFill>
                <a:latin typeface="Arial"/>
                <a:ea typeface="Arial"/>
                <a:cs typeface="Arial"/>
                <a:sym typeface="Arial"/>
              </a:defRPr>
            </a:lvl9pPr>
          </a:lstStyle>
          <a:p>
            <a:pPr marL="0"/>
            <a:r>
              <a:rPr lang="en-CH" dirty="0">
                <a:solidFill>
                  <a:srgbClr val="69A3D1"/>
                </a:solidFill>
                <a:latin typeface="Arial" panose="020B0604020202020204" pitchFamily="34" charset="0"/>
                <a:cs typeface="Arial" panose="020B0604020202020204" pitchFamily="34" charset="0"/>
              </a:rPr>
              <a:t>Forecasts </a:t>
            </a:r>
            <a:r>
              <a:rPr lang="en-CH" b="0" dirty="0">
                <a:solidFill>
                  <a:schemeClr val="tx1"/>
                </a:solidFill>
                <a:latin typeface="Arial" panose="020B0604020202020204" pitchFamily="34" charset="0"/>
                <a:cs typeface="Arial" panose="020B0604020202020204" pitchFamily="34" charset="0"/>
              </a:rPr>
              <a:t>| Euro-zone </a:t>
            </a:r>
            <a:r>
              <a:rPr lang="en-CH" b="0" dirty="0">
                <a:latin typeface="Arial" panose="020B0604020202020204" pitchFamily="34" charset="0"/>
                <a:cs typeface="Arial" panose="020B0604020202020204" pitchFamily="34" charset="0"/>
              </a:rPr>
              <a:t>Output Gap</a:t>
            </a:r>
            <a:endParaRPr lang="en-CH" dirty="0">
              <a:solidFill>
                <a:srgbClr val="69A3D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D2398900-AEBD-8AF1-4872-91C85024F99B}"/>
              </a:ext>
            </a:extLst>
          </p:cNvPr>
          <p:cNvSpPr/>
          <p:nvPr/>
        </p:nvSpPr>
        <p:spPr>
          <a:xfrm>
            <a:off x="11951267" y="638652"/>
            <a:ext cx="57600" cy="57600"/>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sp>
        <p:nvSpPr>
          <p:cNvPr id="26" name="Text 18">
            <a:extLst>
              <a:ext uri="{FF2B5EF4-FFF2-40B4-BE49-F238E27FC236}">
                <a16:creationId xmlns:a16="http://schemas.microsoft.com/office/drawing/2014/main" id="{E1892EE8-FAE0-6D19-83B7-9D4E5D164321}"/>
              </a:ext>
            </a:extLst>
          </p:cNvPr>
          <p:cNvSpPr/>
          <p:nvPr/>
        </p:nvSpPr>
        <p:spPr>
          <a:xfrm>
            <a:off x="6796059" y="5829854"/>
            <a:ext cx="4992185" cy="499729"/>
          </a:xfrm>
          <a:custGeom>
            <a:avLst/>
            <a:gdLst>
              <a:gd name="csX0" fmla="*/ 0 w 4991486"/>
              <a:gd name="csY0" fmla="*/ 97261 h 933497"/>
              <a:gd name="csX1" fmla="*/ 97261 w 4991486"/>
              <a:gd name="csY1" fmla="*/ 0 h 933497"/>
              <a:gd name="csX2" fmla="*/ 4894225 w 4991486"/>
              <a:gd name="csY2" fmla="*/ 0 h 933497"/>
              <a:gd name="csX3" fmla="*/ 4991486 w 4991486"/>
              <a:gd name="csY3" fmla="*/ 97261 h 933497"/>
              <a:gd name="csX4" fmla="*/ 4991486 w 4991486"/>
              <a:gd name="csY4" fmla="*/ 836236 h 933497"/>
              <a:gd name="csX5" fmla="*/ 4894225 w 4991486"/>
              <a:gd name="csY5" fmla="*/ 933497 h 933497"/>
              <a:gd name="csX6" fmla="*/ 97261 w 4991486"/>
              <a:gd name="csY6" fmla="*/ 933497 h 933497"/>
              <a:gd name="csX7" fmla="*/ 0 w 4991486"/>
              <a:gd name="csY7" fmla="*/ 836236 h 933497"/>
              <a:gd name="csX8" fmla="*/ 0 w 4991486"/>
              <a:gd name="csY8" fmla="*/ 97261 h 933497"/>
              <a:gd name="csX0" fmla="*/ 1538 w 4993024"/>
              <a:gd name="csY0" fmla="*/ 97261 h 933497"/>
              <a:gd name="csX1" fmla="*/ 41649 w 4993024"/>
              <a:gd name="csY1" fmla="*/ 3810 h 933497"/>
              <a:gd name="csX2" fmla="*/ 4895763 w 4993024"/>
              <a:gd name="csY2" fmla="*/ 0 h 933497"/>
              <a:gd name="csX3" fmla="*/ 4993024 w 4993024"/>
              <a:gd name="csY3" fmla="*/ 97261 h 933497"/>
              <a:gd name="csX4" fmla="*/ 4993024 w 4993024"/>
              <a:gd name="csY4" fmla="*/ 836236 h 933497"/>
              <a:gd name="csX5" fmla="*/ 4895763 w 4993024"/>
              <a:gd name="csY5" fmla="*/ 933497 h 933497"/>
              <a:gd name="csX6" fmla="*/ 98799 w 4993024"/>
              <a:gd name="csY6" fmla="*/ 933497 h 933497"/>
              <a:gd name="csX7" fmla="*/ 1538 w 4993024"/>
              <a:gd name="csY7" fmla="*/ 836236 h 933497"/>
              <a:gd name="csX8" fmla="*/ 1538 w 4993024"/>
              <a:gd name="csY8" fmla="*/ 97261 h 933497"/>
              <a:gd name="csX0" fmla="*/ 0 w 4991486"/>
              <a:gd name="csY0" fmla="*/ 97261 h 933497"/>
              <a:gd name="csX1" fmla="*/ 40111 w 4991486"/>
              <a:gd name="csY1" fmla="*/ 3810 h 933497"/>
              <a:gd name="csX2" fmla="*/ 4894225 w 4991486"/>
              <a:gd name="csY2" fmla="*/ 0 h 933497"/>
              <a:gd name="csX3" fmla="*/ 4991486 w 4991486"/>
              <a:gd name="csY3" fmla="*/ 97261 h 933497"/>
              <a:gd name="csX4" fmla="*/ 4991486 w 4991486"/>
              <a:gd name="csY4" fmla="*/ 836236 h 933497"/>
              <a:gd name="csX5" fmla="*/ 4894225 w 4991486"/>
              <a:gd name="csY5" fmla="*/ 933497 h 933497"/>
              <a:gd name="csX6" fmla="*/ 97261 w 4991486"/>
              <a:gd name="csY6" fmla="*/ 933497 h 933497"/>
              <a:gd name="csX7" fmla="*/ 0 w 4991486"/>
              <a:gd name="csY7" fmla="*/ 836236 h 933497"/>
              <a:gd name="csX8" fmla="*/ 0 w 4991486"/>
              <a:gd name="csY8" fmla="*/ 97261 h 933497"/>
              <a:gd name="csX0" fmla="*/ 699 w 4992185"/>
              <a:gd name="csY0" fmla="*/ 97261 h 933497"/>
              <a:gd name="csX1" fmla="*/ 40810 w 4992185"/>
              <a:gd name="csY1" fmla="*/ 3810 h 933497"/>
              <a:gd name="csX2" fmla="*/ 4894924 w 4992185"/>
              <a:gd name="csY2" fmla="*/ 0 h 933497"/>
              <a:gd name="csX3" fmla="*/ 4992185 w 4992185"/>
              <a:gd name="csY3" fmla="*/ 97261 h 933497"/>
              <a:gd name="csX4" fmla="*/ 4992185 w 4992185"/>
              <a:gd name="csY4" fmla="*/ 836236 h 933497"/>
              <a:gd name="csX5" fmla="*/ 4894924 w 4992185"/>
              <a:gd name="csY5" fmla="*/ 933497 h 933497"/>
              <a:gd name="csX6" fmla="*/ 44620 w 4992185"/>
              <a:gd name="csY6" fmla="*/ 933497 h 933497"/>
              <a:gd name="csX7" fmla="*/ 699 w 4992185"/>
              <a:gd name="csY7" fmla="*/ 836236 h 933497"/>
              <a:gd name="csX8" fmla="*/ 699 w 4992185"/>
              <a:gd name="csY8" fmla="*/ 97261 h 93349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4992185" h="933497">
                <a:moveTo>
                  <a:pt x="699" y="97261"/>
                </a:moveTo>
                <a:cubicBezTo>
                  <a:pt x="699" y="43545"/>
                  <a:pt x="6144" y="3810"/>
                  <a:pt x="40810" y="3810"/>
                </a:cubicBezTo>
                <a:lnTo>
                  <a:pt x="4894924" y="0"/>
                </a:lnTo>
                <a:cubicBezTo>
                  <a:pt x="4948640" y="0"/>
                  <a:pt x="4992185" y="43545"/>
                  <a:pt x="4992185" y="97261"/>
                </a:cubicBezTo>
                <a:lnTo>
                  <a:pt x="4992185" y="836236"/>
                </a:lnTo>
                <a:cubicBezTo>
                  <a:pt x="4992185" y="889952"/>
                  <a:pt x="4948640" y="933497"/>
                  <a:pt x="4894924" y="933497"/>
                </a:cubicBezTo>
                <a:lnTo>
                  <a:pt x="44620" y="933497"/>
                </a:lnTo>
                <a:cubicBezTo>
                  <a:pt x="-9096" y="933497"/>
                  <a:pt x="699" y="889952"/>
                  <a:pt x="699" y="836236"/>
                </a:cubicBezTo>
                <a:lnTo>
                  <a:pt x="699" y="97261"/>
                </a:lnTo>
                <a:close/>
              </a:path>
            </a:pathLst>
          </a:custGeom>
          <a:solidFill>
            <a:srgbClr val="69A3D1">
              <a:alpha val="25098"/>
            </a:srgbClr>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7" name="Shape 19">
            <a:extLst>
              <a:ext uri="{FF2B5EF4-FFF2-40B4-BE49-F238E27FC236}">
                <a16:creationId xmlns:a16="http://schemas.microsoft.com/office/drawing/2014/main" id="{7A53B139-53A7-FA88-148E-44E67CD537F1}"/>
              </a:ext>
            </a:extLst>
          </p:cNvPr>
          <p:cNvSpPr/>
          <p:nvPr/>
        </p:nvSpPr>
        <p:spPr>
          <a:xfrm>
            <a:off x="6796059" y="5829854"/>
            <a:ext cx="0" cy="502368"/>
          </a:xfrm>
          <a:prstGeom prst="line">
            <a:avLst/>
          </a:prstGeom>
          <a:noFill/>
          <a:ln w="38100">
            <a:solidFill>
              <a:srgbClr val="69A3D1"/>
            </a:solidFill>
            <a:prstDash val="solid"/>
          </a:ln>
        </p:spPr>
        <p:txBody>
          <a:bodyPr/>
          <a:lstStyle/>
          <a:p>
            <a:endParaRPr lang="en-CH">
              <a:latin typeface="Arial" panose="020B0604020202020204" pitchFamily="34" charset="0"/>
              <a:cs typeface="Arial" panose="020B0604020202020204" pitchFamily="34" charset="0"/>
            </a:endParaRPr>
          </a:p>
        </p:txBody>
      </p:sp>
      <p:sp>
        <p:nvSpPr>
          <p:cNvPr id="28" name="Text 20">
            <a:extLst>
              <a:ext uri="{FF2B5EF4-FFF2-40B4-BE49-F238E27FC236}">
                <a16:creationId xmlns:a16="http://schemas.microsoft.com/office/drawing/2014/main" id="{DEC7EFD9-CACA-ABC8-2BC9-E65D1656D9E3}"/>
              </a:ext>
            </a:extLst>
          </p:cNvPr>
          <p:cNvSpPr/>
          <p:nvPr/>
        </p:nvSpPr>
        <p:spPr>
          <a:xfrm>
            <a:off x="6958219" y="6025743"/>
            <a:ext cx="4651854" cy="163179"/>
          </a:xfrm>
          <a:prstGeom prst="rect">
            <a:avLst/>
          </a:prstGeom>
          <a:noFill/>
          <a:ln/>
        </p:spPr>
        <p:txBody>
          <a:bodyPr wrap="square" lIns="0" tIns="0" rIns="0" bIns="0" rtlCol="0" anchor="t"/>
          <a:lstStyle/>
          <a:p>
            <a:pPr>
              <a:lnSpc>
                <a:spcPts val="1260"/>
              </a:lnSpc>
            </a:pPr>
            <a:r>
              <a:rPr lang="en-US" sz="1500" b="1" dirty="0">
                <a:solidFill>
                  <a:srgbClr val="1D1D1D"/>
                </a:solidFill>
                <a:latin typeface="Arial" panose="020B0604020202020204" pitchFamily="34" charset="0"/>
                <a:ea typeface="Arial" pitchFamily="34" charset="-122"/>
                <a:cs typeface="Arial" panose="020B0604020202020204" pitchFamily="34" charset="0"/>
              </a:rPr>
              <a:t>Assessment:</a:t>
            </a:r>
            <a:r>
              <a:rPr lang="en-US" sz="1500" dirty="0">
                <a:solidFill>
                  <a:srgbClr val="1D1D1D"/>
                </a:solidFill>
                <a:latin typeface="Arial" panose="020B0604020202020204" pitchFamily="34" charset="0"/>
                <a:ea typeface="Arial" pitchFamily="34" charset="-122"/>
                <a:cs typeface="Arial" panose="020B0604020202020204" pitchFamily="34" charset="0"/>
              </a:rPr>
              <a:t> Our model may underestimate slack</a:t>
            </a:r>
          </a:p>
        </p:txBody>
      </p:sp>
      <p:grpSp>
        <p:nvGrpSpPr>
          <p:cNvPr id="37" name="Group 36">
            <a:extLst>
              <a:ext uri="{FF2B5EF4-FFF2-40B4-BE49-F238E27FC236}">
                <a16:creationId xmlns:a16="http://schemas.microsoft.com/office/drawing/2014/main" id="{B881576C-5F77-5B47-353A-D1512D6575D9}"/>
              </a:ext>
            </a:extLst>
          </p:cNvPr>
          <p:cNvGrpSpPr/>
          <p:nvPr/>
        </p:nvGrpSpPr>
        <p:grpSpPr>
          <a:xfrm>
            <a:off x="6770011" y="3143326"/>
            <a:ext cx="4975068" cy="932961"/>
            <a:chOff x="6813177" y="4506613"/>
            <a:chExt cx="4975068" cy="932961"/>
          </a:xfrm>
        </p:grpSpPr>
        <p:sp>
          <p:nvSpPr>
            <p:cNvPr id="38" name="Text 9">
              <a:extLst>
                <a:ext uri="{FF2B5EF4-FFF2-40B4-BE49-F238E27FC236}">
                  <a16:creationId xmlns:a16="http://schemas.microsoft.com/office/drawing/2014/main" id="{C2E4872A-F2F9-7C98-985F-60BE857A8C5C}"/>
                </a:ext>
              </a:extLst>
            </p:cNvPr>
            <p:cNvSpPr/>
            <p:nvPr/>
          </p:nvSpPr>
          <p:spPr>
            <a:xfrm>
              <a:off x="6813177" y="4506613"/>
              <a:ext cx="4975068" cy="932961"/>
            </a:xfrm>
            <a:prstGeom prst="roundRect">
              <a:avLst>
                <a:gd name="adj" fmla="val 10667"/>
              </a:avLst>
            </a:prstGeom>
            <a:solidFill>
              <a:srgbClr val="FFFFFF"/>
            </a:solidFill>
            <a:ln w="28575">
              <a:solidFill>
                <a:srgbClr val="69A3D1"/>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39" name="Text 10">
              <a:extLst>
                <a:ext uri="{FF2B5EF4-FFF2-40B4-BE49-F238E27FC236}">
                  <a16:creationId xmlns:a16="http://schemas.microsoft.com/office/drawing/2014/main" id="{731D11A6-3B29-C025-0D37-DF22E9515DF7}"/>
                </a:ext>
              </a:extLst>
            </p:cNvPr>
            <p:cNvSpPr/>
            <p:nvPr/>
          </p:nvSpPr>
          <p:spPr>
            <a:xfrm>
              <a:off x="7001385" y="4820693"/>
              <a:ext cx="3046720" cy="152400"/>
            </a:xfrm>
            <a:prstGeom prst="rect">
              <a:avLst/>
            </a:prstGeom>
            <a:noFill/>
            <a:ln/>
          </p:spPr>
          <p:txBody>
            <a:bodyPr wrap="square" lIns="0" tIns="0" rIns="0" bIns="0" rtlCol="0" anchor="t"/>
            <a:lstStyle/>
            <a:p>
              <a:pPr>
                <a:lnSpc>
                  <a:spcPts val="1200"/>
                </a:lnSpc>
                <a:spcAft>
                  <a:spcPts val="300"/>
                </a:spcAft>
              </a:pPr>
              <a:r>
                <a:rPr lang="en-US" sz="1600" b="1" dirty="0">
                  <a:solidFill>
                    <a:srgbClr val="69A3D1"/>
                  </a:solidFill>
                  <a:latin typeface="Arial" panose="020B0604020202020204" pitchFamily="34" charset="0"/>
                  <a:ea typeface="Arial" pitchFamily="34" charset="-122"/>
                  <a:cs typeface="Arial" panose="020B0604020202020204" pitchFamily="34" charset="0"/>
                </a:rPr>
                <a:t>TRANSITION POINT</a:t>
              </a:r>
              <a:endParaRPr lang="en-US" sz="1600" dirty="0">
                <a:solidFill>
                  <a:srgbClr val="69A3D1"/>
                </a:solidFill>
                <a:latin typeface="Arial" panose="020B0604020202020204" pitchFamily="34" charset="0"/>
                <a:cs typeface="Arial" panose="020B0604020202020204" pitchFamily="34" charset="0"/>
              </a:endParaRPr>
            </a:p>
          </p:txBody>
        </p:sp>
        <p:sp>
          <p:nvSpPr>
            <p:cNvPr id="40" name="Text 11">
              <a:extLst>
                <a:ext uri="{FF2B5EF4-FFF2-40B4-BE49-F238E27FC236}">
                  <a16:creationId xmlns:a16="http://schemas.microsoft.com/office/drawing/2014/main" id="{99DF73B0-B29A-7F6A-3A7F-D21527141EBA}"/>
                </a:ext>
              </a:extLst>
            </p:cNvPr>
            <p:cNvSpPr/>
            <p:nvPr/>
          </p:nvSpPr>
          <p:spPr>
            <a:xfrm>
              <a:off x="7001385" y="5019486"/>
              <a:ext cx="4545156" cy="386838"/>
            </a:xfrm>
            <a:prstGeom prst="rect">
              <a:avLst/>
            </a:prstGeom>
            <a:noFill/>
            <a:ln/>
          </p:spPr>
          <p:txBody>
            <a:bodyPr wrap="square" lIns="0" tIns="0" rIns="0" bIns="0" rtlCol="0" anchor="t"/>
            <a:lstStyle/>
            <a:p>
              <a:pPr marL="0" indent="0" algn="l">
                <a:lnSpc>
                  <a:spcPts val="1575"/>
                </a:lnSpc>
                <a:buNone/>
              </a:pPr>
              <a:r>
                <a:rPr lang="en-US" sz="1400" dirty="0">
                  <a:solidFill>
                    <a:srgbClr val="1D1D1D"/>
                  </a:solidFill>
                  <a:latin typeface="Arial" panose="020B0604020202020204" pitchFamily="34" charset="0"/>
                  <a:ea typeface="Arial" pitchFamily="34" charset="-122"/>
                  <a:cs typeface="Arial" panose="020B0604020202020204" pitchFamily="34" charset="0"/>
                </a:rPr>
                <a:t>Gap turns negative in Q3 2027</a:t>
              </a:r>
            </a:p>
            <a:p>
              <a:pPr marL="0" indent="0" algn="l">
                <a:lnSpc>
                  <a:spcPts val="1575"/>
                </a:lnSpc>
                <a:buNone/>
              </a:pPr>
              <a:endParaRPr lang="en-US" sz="1400" dirty="0">
                <a:solidFill>
                  <a:srgbClr val="1D1D1D"/>
                </a:solidFill>
                <a:latin typeface="Arial" panose="020B0604020202020204" pitchFamily="34" charset="0"/>
                <a:ea typeface="Arial" pitchFamily="34" charset="-122"/>
                <a:cs typeface="Arial" panose="020B0604020202020204" pitchFamily="34" charset="0"/>
              </a:endParaRPr>
            </a:p>
          </p:txBody>
        </p:sp>
      </p:grpSp>
      <p:grpSp>
        <p:nvGrpSpPr>
          <p:cNvPr id="41" name="Group 40">
            <a:extLst>
              <a:ext uri="{FF2B5EF4-FFF2-40B4-BE49-F238E27FC236}">
                <a16:creationId xmlns:a16="http://schemas.microsoft.com/office/drawing/2014/main" id="{C70DBAA4-1953-1780-375C-9386159B42BA}"/>
              </a:ext>
            </a:extLst>
          </p:cNvPr>
          <p:cNvGrpSpPr/>
          <p:nvPr/>
        </p:nvGrpSpPr>
        <p:grpSpPr>
          <a:xfrm>
            <a:off x="6743263" y="1420611"/>
            <a:ext cx="4975068" cy="1529296"/>
            <a:chOff x="6813177" y="4728550"/>
            <a:chExt cx="4975068" cy="1529296"/>
          </a:xfrm>
        </p:grpSpPr>
        <p:sp>
          <p:nvSpPr>
            <p:cNvPr id="42" name="Text 9">
              <a:extLst>
                <a:ext uri="{FF2B5EF4-FFF2-40B4-BE49-F238E27FC236}">
                  <a16:creationId xmlns:a16="http://schemas.microsoft.com/office/drawing/2014/main" id="{EDB41FA2-6C13-9D53-A5F7-9986AAAFDF09}"/>
                </a:ext>
              </a:extLst>
            </p:cNvPr>
            <p:cNvSpPr/>
            <p:nvPr/>
          </p:nvSpPr>
          <p:spPr>
            <a:xfrm>
              <a:off x="6813177" y="4728550"/>
              <a:ext cx="4975068" cy="1529296"/>
            </a:xfrm>
            <a:prstGeom prst="roundRect">
              <a:avLst>
                <a:gd name="adj" fmla="val 10667"/>
              </a:avLst>
            </a:prstGeom>
            <a:solidFill>
              <a:srgbClr val="FFFFFF"/>
            </a:solidFill>
            <a:ln w="28575">
              <a:solidFill>
                <a:srgbClr val="F6F6F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43" name="Text 10">
              <a:extLst>
                <a:ext uri="{FF2B5EF4-FFF2-40B4-BE49-F238E27FC236}">
                  <a16:creationId xmlns:a16="http://schemas.microsoft.com/office/drawing/2014/main" id="{5C81B70C-D88B-2074-E9F3-5433D6E74D94}"/>
                </a:ext>
              </a:extLst>
            </p:cNvPr>
            <p:cNvSpPr/>
            <p:nvPr/>
          </p:nvSpPr>
          <p:spPr>
            <a:xfrm>
              <a:off x="7001099" y="5070466"/>
              <a:ext cx="3046720" cy="152400"/>
            </a:xfrm>
            <a:prstGeom prst="rect">
              <a:avLst/>
            </a:prstGeom>
            <a:noFill/>
            <a:ln/>
          </p:spPr>
          <p:txBody>
            <a:bodyPr wrap="square" lIns="0" tIns="0" rIns="0" bIns="0" rtlCol="0" anchor="t"/>
            <a:lstStyle/>
            <a:p>
              <a:pPr marL="0" indent="0" algn="l">
                <a:lnSpc>
                  <a:spcPts val="1200"/>
                </a:lnSpc>
                <a:spcAft>
                  <a:spcPts val="450"/>
                </a:spcAft>
                <a:buNone/>
              </a:pPr>
              <a:r>
                <a:rPr lang="en-US" sz="1500" b="1" dirty="0">
                  <a:solidFill>
                    <a:srgbClr val="6C757D"/>
                  </a:solidFill>
                  <a:latin typeface="Arial" panose="020B0604020202020204" pitchFamily="34" charset="0"/>
                  <a:ea typeface="Arial" pitchFamily="34" charset="-122"/>
                  <a:cs typeface="Arial" panose="020B0604020202020204" pitchFamily="34" charset="0"/>
                </a:rPr>
                <a:t>STARTING POSITION</a:t>
              </a:r>
            </a:p>
            <a:p>
              <a:pPr marL="0" indent="0" algn="l">
                <a:lnSpc>
                  <a:spcPts val="1200"/>
                </a:lnSpc>
                <a:spcAft>
                  <a:spcPts val="450"/>
                </a:spcAft>
                <a:buNone/>
              </a:pPr>
              <a:endParaRPr lang="en-US" sz="1500" b="1" dirty="0">
                <a:solidFill>
                  <a:srgbClr val="6C757D"/>
                </a:solidFill>
                <a:latin typeface="Arial" panose="020B0604020202020204" pitchFamily="34" charset="0"/>
                <a:ea typeface="Arial" pitchFamily="34" charset="-122"/>
                <a:cs typeface="Arial" panose="020B0604020202020204" pitchFamily="34" charset="0"/>
              </a:endParaRPr>
            </a:p>
          </p:txBody>
        </p:sp>
        <p:sp>
          <p:nvSpPr>
            <p:cNvPr id="44" name="Text 11">
              <a:extLst>
                <a:ext uri="{FF2B5EF4-FFF2-40B4-BE49-F238E27FC236}">
                  <a16:creationId xmlns:a16="http://schemas.microsoft.com/office/drawing/2014/main" id="{91D6CBF4-372E-CCC6-DFB1-BDE00B407F7A}"/>
                </a:ext>
              </a:extLst>
            </p:cNvPr>
            <p:cNvSpPr/>
            <p:nvPr/>
          </p:nvSpPr>
          <p:spPr>
            <a:xfrm>
              <a:off x="7001099" y="5791098"/>
              <a:ext cx="4545156" cy="386838"/>
            </a:xfrm>
            <a:prstGeom prst="rect">
              <a:avLst/>
            </a:prstGeom>
            <a:noFill/>
            <a:ln/>
          </p:spPr>
          <p:txBody>
            <a:bodyPr wrap="square" lIns="0" tIns="0" rIns="0" bIns="0" rtlCol="0" anchor="t"/>
            <a:lstStyle/>
            <a:p>
              <a:pPr>
                <a:lnSpc>
                  <a:spcPts val="1260"/>
                </a:lnSpc>
              </a:pPr>
              <a:r>
                <a:rPr lang="en-US" sz="1400" dirty="0">
                  <a:solidFill>
                    <a:srgbClr val="6C757D"/>
                  </a:solidFill>
                  <a:latin typeface="Arial" panose="020B0604020202020204" pitchFamily="34" charset="0"/>
                  <a:ea typeface="Arial" pitchFamily="34" charset="-122"/>
                  <a:cs typeface="Arial" panose="020B0604020202020204" pitchFamily="34" charset="0"/>
                </a:rPr>
                <a:t>Q4 2025: Economy above capacity</a:t>
              </a:r>
              <a:endParaRPr lang="en-US" sz="1400" dirty="0">
                <a:latin typeface="Arial" panose="020B0604020202020204" pitchFamily="34" charset="0"/>
                <a:cs typeface="Arial" panose="020B0604020202020204" pitchFamily="34" charset="0"/>
              </a:endParaRPr>
            </a:p>
          </p:txBody>
        </p:sp>
      </p:grpSp>
      <p:sp>
        <p:nvSpPr>
          <p:cNvPr id="11" name="Text 6">
            <a:extLst>
              <a:ext uri="{FF2B5EF4-FFF2-40B4-BE49-F238E27FC236}">
                <a16:creationId xmlns:a16="http://schemas.microsoft.com/office/drawing/2014/main" id="{FA9E8E8C-BCD2-4C46-7CAA-6F871C2D5D6B}"/>
              </a:ext>
            </a:extLst>
          </p:cNvPr>
          <p:cNvSpPr/>
          <p:nvPr/>
        </p:nvSpPr>
        <p:spPr>
          <a:xfrm>
            <a:off x="6946105" y="2125353"/>
            <a:ext cx="3085582" cy="228600"/>
          </a:xfrm>
          <a:prstGeom prst="rect">
            <a:avLst/>
          </a:prstGeom>
          <a:noFill/>
          <a:ln/>
        </p:spPr>
        <p:txBody>
          <a:bodyPr wrap="square" lIns="0" tIns="0" rIns="0" bIns="0" rtlCol="0" anchor="t"/>
          <a:lstStyle/>
          <a:p>
            <a:pPr marL="0" indent="0" algn="l">
              <a:lnSpc>
                <a:spcPts val="1800"/>
              </a:lnSpc>
              <a:spcAft>
                <a:spcPts val="150"/>
              </a:spcAft>
              <a:buNone/>
            </a:pPr>
            <a:r>
              <a:rPr lang="en-US" sz="2800" b="1" dirty="0">
                <a:solidFill>
                  <a:srgbClr val="92D050"/>
                </a:solidFill>
                <a:latin typeface="Arial" panose="020B0604020202020204" pitchFamily="34" charset="0"/>
                <a:ea typeface="Arial" pitchFamily="34" charset="-122"/>
                <a:cs typeface="Arial" panose="020B0604020202020204" pitchFamily="34" charset="0"/>
              </a:rPr>
              <a:t>+1.24%</a:t>
            </a:r>
            <a:endParaRPr lang="en-US" sz="2800" dirty="0">
              <a:solidFill>
                <a:srgbClr val="92D050"/>
              </a:solidFill>
              <a:latin typeface="Arial" panose="020B0604020202020204" pitchFamily="34" charset="0"/>
              <a:cs typeface="Arial" panose="020B0604020202020204" pitchFamily="34" charset="0"/>
            </a:endParaRPr>
          </a:p>
        </p:txBody>
      </p:sp>
      <p:grpSp>
        <p:nvGrpSpPr>
          <p:cNvPr id="53" name="Group 52">
            <a:extLst>
              <a:ext uri="{FF2B5EF4-FFF2-40B4-BE49-F238E27FC236}">
                <a16:creationId xmlns:a16="http://schemas.microsoft.com/office/drawing/2014/main" id="{B21EAF28-BAC7-148E-63B2-8A7E652B03F4}"/>
              </a:ext>
            </a:extLst>
          </p:cNvPr>
          <p:cNvGrpSpPr/>
          <p:nvPr/>
        </p:nvGrpSpPr>
        <p:grpSpPr>
          <a:xfrm>
            <a:off x="6976196" y="4551553"/>
            <a:ext cx="4545156" cy="1107470"/>
            <a:chOff x="7001099" y="5070466"/>
            <a:chExt cx="4545156" cy="1107470"/>
          </a:xfrm>
        </p:grpSpPr>
        <p:sp>
          <p:nvSpPr>
            <p:cNvPr id="55" name="Text 10">
              <a:extLst>
                <a:ext uri="{FF2B5EF4-FFF2-40B4-BE49-F238E27FC236}">
                  <a16:creationId xmlns:a16="http://schemas.microsoft.com/office/drawing/2014/main" id="{C23EFC23-2012-05F4-016B-EEDA60C380DD}"/>
                </a:ext>
              </a:extLst>
            </p:cNvPr>
            <p:cNvSpPr/>
            <p:nvPr/>
          </p:nvSpPr>
          <p:spPr>
            <a:xfrm>
              <a:off x="7001099" y="5070466"/>
              <a:ext cx="3046720" cy="152400"/>
            </a:xfrm>
            <a:prstGeom prst="rect">
              <a:avLst/>
            </a:prstGeom>
            <a:noFill/>
            <a:ln/>
          </p:spPr>
          <p:txBody>
            <a:bodyPr wrap="square" lIns="0" tIns="0" rIns="0" bIns="0" rtlCol="0" anchor="t"/>
            <a:lstStyle/>
            <a:p>
              <a:pPr>
                <a:lnSpc>
                  <a:spcPts val="1200"/>
                </a:lnSpc>
                <a:spcAft>
                  <a:spcPts val="300"/>
                </a:spcAft>
              </a:pPr>
              <a:r>
                <a:rPr lang="en-US" sz="1600" b="1" dirty="0">
                  <a:solidFill>
                    <a:srgbClr val="6C757D"/>
                  </a:solidFill>
                  <a:latin typeface="Arial" panose="020B0604020202020204" pitchFamily="34" charset="0"/>
                  <a:ea typeface="Arial" pitchFamily="34" charset="-122"/>
                  <a:cs typeface="Arial" panose="020B0604020202020204" pitchFamily="34" charset="0"/>
                </a:rPr>
                <a:t>FORECAST END</a:t>
              </a:r>
              <a:endParaRPr lang="en-US" sz="1600" dirty="0">
                <a:latin typeface="Arial" panose="020B0604020202020204" pitchFamily="34" charset="0"/>
                <a:cs typeface="Arial" panose="020B0604020202020204" pitchFamily="34" charset="0"/>
              </a:endParaRPr>
            </a:p>
          </p:txBody>
        </p:sp>
        <p:sp>
          <p:nvSpPr>
            <p:cNvPr id="56" name="Text 11">
              <a:extLst>
                <a:ext uri="{FF2B5EF4-FFF2-40B4-BE49-F238E27FC236}">
                  <a16:creationId xmlns:a16="http://schemas.microsoft.com/office/drawing/2014/main" id="{EF945231-423E-1359-5D39-C02055338D37}"/>
                </a:ext>
              </a:extLst>
            </p:cNvPr>
            <p:cNvSpPr/>
            <p:nvPr/>
          </p:nvSpPr>
          <p:spPr>
            <a:xfrm>
              <a:off x="7001099" y="5791098"/>
              <a:ext cx="4545156" cy="386838"/>
            </a:xfrm>
            <a:prstGeom prst="rect">
              <a:avLst/>
            </a:prstGeom>
            <a:noFill/>
            <a:ln/>
          </p:spPr>
          <p:txBody>
            <a:bodyPr wrap="square" lIns="0" tIns="0" rIns="0" bIns="0" rtlCol="0" anchor="t"/>
            <a:lstStyle/>
            <a:p>
              <a:pPr>
                <a:lnSpc>
                  <a:spcPts val="1260"/>
                </a:lnSpc>
              </a:pPr>
              <a:r>
                <a:rPr lang="en-US" sz="1400" dirty="0">
                  <a:solidFill>
                    <a:srgbClr val="6C757D"/>
                  </a:solidFill>
                  <a:latin typeface="Arial" panose="020B0604020202020204" pitchFamily="34" charset="0"/>
                  <a:ea typeface="Arial" pitchFamily="34" charset="-122"/>
                  <a:cs typeface="Arial" panose="020B0604020202020204" pitchFamily="34" charset="0"/>
                </a:rPr>
                <a:t>Q1 2028: Below-potential</a:t>
              </a:r>
              <a:endParaRPr lang="en-US" sz="1400" dirty="0">
                <a:latin typeface="Arial" panose="020B0604020202020204" pitchFamily="34" charset="0"/>
                <a:cs typeface="Arial" panose="020B0604020202020204" pitchFamily="34" charset="0"/>
              </a:endParaRPr>
            </a:p>
          </p:txBody>
        </p:sp>
      </p:grpSp>
      <p:sp>
        <p:nvSpPr>
          <p:cNvPr id="57" name="Text 6">
            <a:extLst>
              <a:ext uri="{FF2B5EF4-FFF2-40B4-BE49-F238E27FC236}">
                <a16:creationId xmlns:a16="http://schemas.microsoft.com/office/drawing/2014/main" id="{28E78249-C1C3-98F5-6718-90671D659CCC}"/>
              </a:ext>
            </a:extLst>
          </p:cNvPr>
          <p:cNvSpPr/>
          <p:nvPr/>
        </p:nvSpPr>
        <p:spPr>
          <a:xfrm>
            <a:off x="6991116" y="4914379"/>
            <a:ext cx="3085582" cy="228600"/>
          </a:xfrm>
          <a:prstGeom prst="rect">
            <a:avLst/>
          </a:prstGeom>
          <a:noFill/>
          <a:ln/>
        </p:spPr>
        <p:txBody>
          <a:bodyPr wrap="square" lIns="0" tIns="0" rIns="0" bIns="0" rtlCol="0" anchor="t"/>
          <a:lstStyle/>
          <a:p>
            <a:pPr>
              <a:lnSpc>
                <a:spcPts val="1800"/>
              </a:lnSpc>
              <a:spcAft>
                <a:spcPts val="150"/>
              </a:spcAft>
            </a:pPr>
            <a:r>
              <a:rPr lang="en-US" sz="2800" b="1" dirty="0">
                <a:solidFill>
                  <a:srgbClr val="D9534F"/>
                </a:solidFill>
                <a:latin typeface="Arial" panose="020B0604020202020204" pitchFamily="34" charset="0"/>
                <a:ea typeface="Arial" pitchFamily="34" charset="-122"/>
                <a:cs typeface="Arial" panose="020B0604020202020204" pitchFamily="34" charset="0"/>
              </a:rPr>
              <a:t>-0.52%</a:t>
            </a:r>
            <a:endParaRPr lang="en-US" sz="28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92DD64FA-C682-79BC-BE9E-7B61631701C5}"/>
              </a:ext>
            </a:extLst>
          </p:cNvPr>
          <p:cNvPicPr>
            <a:picLocks noChangeAspect="1"/>
          </p:cNvPicPr>
          <p:nvPr/>
        </p:nvPicPr>
        <p:blipFill>
          <a:blip r:embed="rId4"/>
          <a:stretch>
            <a:fillRect/>
          </a:stretch>
        </p:blipFill>
        <p:spPr>
          <a:xfrm>
            <a:off x="473669" y="1131073"/>
            <a:ext cx="5800725" cy="5156200"/>
          </a:xfrm>
          <a:prstGeom prst="rect">
            <a:avLst/>
          </a:prstGeom>
        </p:spPr>
      </p:pic>
    </p:spTree>
    <p:extLst>
      <p:ext uri="{BB962C8B-B14F-4D97-AF65-F5344CB8AC3E}">
        <p14:creationId xmlns:p14="http://schemas.microsoft.com/office/powerpoint/2010/main" val="1396044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E082C7-D1E1-5E78-57CB-89125F316371}"/>
            </a:ext>
          </a:extLst>
        </p:cNvPr>
        <p:cNvGrpSpPr/>
        <p:nvPr/>
      </p:nvGrpSpPr>
      <p:grpSpPr>
        <a:xfrm>
          <a:off x="0" y="0"/>
          <a:ext cx="0" cy="0"/>
          <a:chOff x="0" y="0"/>
          <a:chExt cx="0" cy="0"/>
        </a:xfrm>
      </p:grpSpPr>
      <p:sp>
        <p:nvSpPr>
          <p:cNvPr id="2" name="Footer Placeholder 9">
            <a:extLst>
              <a:ext uri="{FF2B5EF4-FFF2-40B4-BE49-F238E27FC236}">
                <a16:creationId xmlns:a16="http://schemas.microsoft.com/office/drawing/2014/main" id="{44809A7E-2979-FBCF-5BB9-1FA3E5F80A87}"/>
              </a:ext>
            </a:extLst>
          </p:cNvPr>
          <p:cNvSpPr>
            <a:spLocks noGrp="1"/>
          </p:cNvSpPr>
          <p:nvPr>
            <p:ph type="ftr" sz="quarter" idx="11"/>
          </p:nvPr>
        </p:nvSpPr>
        <p:spPr>
          <a:xfrm>
            <a:off x="9515061" y="6329583"/>
            <a:ext cx="2394551" cy="365125"/>
          </a:xfrm>
        </p:spPr>
        <p:txBody>
          <a:bodyPr/>
          <a:lstStyle/>
          <a:p>
            <a:pPr algn="r"/>
            <a:r>
              <a:rPr lang="en-GB" sz="800" dirty="0">
                <a:solidFill>
                  <a:srgbClr val="000000"/>
                </a:solidFill>
                <a:latin typeface="Arial" panose="020B0604020202020204" pitchFamily="34" charset="0"/>
                <a:cs typeface="Arial" panose="020B0604020202020204" pitchFamily="34" charset="0"/>
              </a:rPr>
              <a:t>2026-2027 Forecasts | </a:t>
            </a:r>
            <a:fld id="{8FEE686F-D980-324A-BFB9-D3465C7B126A}" type="slidenum">
              <a:rPr lang="en-GB" sz="800" b="1" smtClean="0">
                <a:solidFill>
                  <a:srgbClr val="000000"/>
                </a:solidFill>
                <a:latin typeface="Arial" panose="020B0604020202020204" pitchFamily="34" charset="0"/>
                <a:cs typeface="Arial" panose="020B0604020202020204" pitchFamily="34" charset="0"/>
              </a:rPr>
              <a:pPr algn="r"/>
              <a:t>7</a:t>
            </a:fld>
            <a:endParaRPr lang="en-CH" sz="800" b="1" dirty="0">
              <a:solidFill>
                <a:srgbClr val="00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B17FE84-4FB9-89D3-4637-2B29AECF9B2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56"/>
          <a:stretch>
            <a:fillRect/>
          </a:stretch>
        </p:blipFill>
        <p:spPr bwMode="auto">
          <a:xfrm>
            <a:off x="9832768" y="395219"/>
            <a:ext cx="2118499" cy="31289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9FE3C3F-90EF-4CE7-166A-FC237292A60B}"/>
              </a:ext>
            </a:extLst>
          </p:cNvPr>
          <p:cNvSpPr/>
          <p:nvPr/>
        </p:nvSpPr>
        <p:spPr>
          <a:xfrm>
            <a:off x="-1" y="3198"/>
            <a:ext cx="12192001" cy="226355"/>
          </a:xfrm>
          <a:prstGeom prst="rect">
            <a:avLst/>
          </a:prstGeom>
          <a:solidFill>
            <a:srgbClr val="00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rgbClr val="000000"/>
              </a:solidFill>
              <a:latin typeface="Arial" panose="020B0604020202020204" pitchFamily="34" charset="0"/>
              <a:cs typeface="Arial" panose="020B0604020202020204" pitchFamily="34" charset="0"/>
            </a:endParaRPr>
          </a:p>
        </p:txBody>
      </p:sp>
      <p:sp>
        <p:nvSpPr>
          <p:cNvPr id="5" name="Title 3">
            <a:extLst>
              <a:ext uri="{FF2B5EF4-FFF2-40B4-BE49-F238E27FC236}">
                <a16:creationId xmlns:a16="http://schemas.microsoft.com/office/drawing/2014/main" id="{B86ECC11-F28D-6D29-C60D-BE2D32D19959}"/>
              </a:ext>
            </a:extLst>
          </p:cNvPr>
          <p:cNvSpPr txBox="1">
            <a:spLocks/>
          </p:cNvSpPr>
          <p:nvPr/>
        </p:nvSpPr>
        <p:spPr>
          <a:xfrm>
            <a:off x="254342" y="369550"/>
            <a:ext cx="10908400"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CH" sz="2000" b="1" dirty="0">
                <a:solidFill>
                  <a:srgbClr val="000000"/>
                </a:solidFill>
                <a:latin typeface="Arial" panose="020B0604020202020204" pitchFamily="34" charset="0"/>
                <a:cs typeface="Arial" panose="020B0604020202020204" pitchFamily="34" charset="0"/>
              </a:rPr>
              <a:t>OUR FORECAST CONTRASTS WITH THE ECB SPF CONSENSUS</a:t>
            </a:r>
            <a:endParaRPr lang="en-CH" sz="2000" b="1" dirty="0">
              <a:solidFill>
                <a:srgbClr val="000000"/>
              </a:solidFill>
              <a:latin typeface="Arial" panose="020B0604020202020204" pitchFamily="34" charset="0"/>
              <a:cs typeface="Arial" panose="020B0604020202020204" pitchFamily="34" charset="0"/>
            </a:endParaRPr>
          </a:p>
        </p:txBody>
      </p:sp>
      <p:sp>
        <p:nvSpPr>
          <p:cNvPr id="6" name="Subtitle 6">
            <a:extLst>
              <a:ext uri="{FF2B5EF4-FFF2-40B4-BE49-F238E27FC236}">
                <a16:creationId xmlns:a16="http://schemas.microsoft.com/office/drawing/2014/main" id="{5A096ED9-C514-6103-F2B4-106A069D0D88}"/>
              </a:ext>
            </a:extLst>
          </p:cNvPr>
          <p:cNvSpPr txBox="1">
            <a:spLocks/>
          </p:cNvSpPr>
          <p:nvPr/>
        </p:nvSpPr>
        <p:spPr>
          <a:xfrm>
            <a:off x="226209" y="562682"/>
            <a:ext cx="11709200" cy="524800"/>
          </a:xfrm>
          <a:prstGeom prst="rect">
            <a:avLst/>
          </a:prstGeom>
          <a:noFill/>
          <a:ln>
            <a:noFill/>
          </a:ln>
        </p:spPr>
        <p:txBody>
          <a:bodyPr spcFirstLastPara="1" wrap="square" lIns="114300" tIns="121900" rIns="121900" bIns="121900"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rgbClr val="000000"/>
              </a:buClr>
              <a:buSzPts val="1500"/>
              <a:buFont typeface="Arial"/>
              <a:buNone/>
              <a:defRPr sz="1500" b="1" i="0" u="none" strike="noStrike" cap="none">
                <a:solidFill>
                  <a:srgbClr val="000000"/>
                </a:solidFill>
                <a:latin typeface="Arial"/>
                <a:ea typeface="Arial"/>
                <a:cs typeface="Arial"/>
                <a:sym typeface="Arial"/>
              </a:defRPr>
            </a:lvl1pPr>
            <a:lvl2pPr marL="914400" marR="0" lvl="1" indent="-323850"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3pPr>
            <a:lvl4pPr marL="1828800" marR="0" lvl="3" indent="-295275" algn="l" rtl="0">
              <a:lnSpc>
                <a:spcPct val="100000"/>
              </a:lnSpc>
              <a:spcBef>
                <a:spcPts val="0"/>
              </a:spcBef>
              <a:spcAft>
                <a:spcPts val="0"/>
              </a:spcAft>
              <a:buClr>
                <a:srgbClr val="000000"/>
              </a:buClr>
              <a:buSzPts val="1050"/>
              <a:buFont typeface="Arial"/>
              <a:buNone/>
              <a:defRPr sz="1050" b="0" i="0" u="none" strike="noStrike" cap="none">
                <a:solidFill>
                  <a:srgbClr val="000000"/>
                </a:solidFill>
                <a:latin typeface="Arial"/>
                <a:ea typeface="Arial"/>
                <a:cs typeface="Arial"/>
                <a:sym typeface="Arial"/>
              </a:defRPr>
            </a:lvl4pPr>
            <a:lvl5pPr marL="2286000" marR="0" lvl="4" indent="-279400" algn="l"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2743200" marR="0" lvl="5" indent="-266700" algn="l" rtl="0">
              <a:lnSpc>
                <a:spcPct val="100000"/>
              </a:lnSpc>
              <a:spcBef>
                <a:spcPts val="0"/>
              </a:spcBef>
              <a:spcAft>
                <a:spcPts val="0"/>
              </a:spcAft>
              <a:buClr>
                <a:srgbClr val="000000"/>
              </a:buClr>
              <a:buSzPts val="600"/>
              <a:buFont typeface="Arial"/>
              <a:buNone/>
              <a:defRPr sz="600" b="0" i="0" u="none" strike="noStrike" cap="none">
                <a:solidFill>
                  <a:srgbClr val="000000"/>
                </a:solidFill>
                <a:latin typeface="Arial"/>
                <a:ea typeface="Arial"/>
                <a:cs typeface="Arial"/>
                <a:sym typeface="Arial"/>
              </a:defRPr>
            </a:lvl6pPr>
            <a:lvl7pPr marL="3200400" marR="0" lvl="6" indent="-260350" algn="l" rtl="0">
              <a:lnSpc>
                <a:spcPct val="100000"/>
              </a:lnSpc>
              <a:spcBef>
                <a:spcPts val="0"/>
              </a:spcBef>
              <a:spcAft>
                <a:spcPts val="0"/>
              </a:spcAft>
              <a:buClr>
                <a:srgbClr val="000000"/>
              </a:buClr>
              <a:buSzPts val="500"/>
              <a:buFont typeface="Arial"/>
              <a:buNone/>
              <a:defRPr sz="500" b="0" i="0" u="none" strike="noStrike" cap="none">
                <a:solidFill>
                  <a:srgbClr val="000000"/>
                </a:solidFill>
                <a:latin typeface="Arial"/>
                <a:ea typeface="Arial"/>
                <a:cs typeface="Arial"/>
                <a:sym typeface="Arial"/>
              </a:defRPr>
            </a:lvl7pPr>
            <a:lvl8pPr marL="3657600" marR="0" lvl="7" indent="-254000" algn="l" rtl="0">
              <a:lnSpc>
                <a:spcPct val="100000"/>
              </a:lnSpc>
              <a:spcBef>
                <a:spcPts val="0"/>
              </a:spcBef>
              <a:spcAft>
                <a:spcPts val="0"/>
              </a:spcAft>
              <a:buClr>
                <a:srgbClr val="000000"/>
              </a:buClr>
              <a:buSzPts val="400"/>
              <a:buFont typeface="Arial"/>
              <a:buNone/>
              <a:defRPr sz="400" b="0" i="0" u="none" strike="noStrike" cap="none">
                <a:solidFill>
                  <a:srgbClr val="000000"/>
                </a:solidFill>
                <a:latin typeface="Arial"/>
                <a:ea typeface="Arial"/>
                <a:cs typeface="Arial"/>
                <a:sym typeface="Arial"/>
              </a:defRPr>
            </a:lvl8pPr>
            <a:lvl9pPr marL="4114800" marR="0" lvl="8" indent="-247650" algn="l" rtl="0">
              <a:lnSpc>
                <a:spcPct val="100000"/>
              </a:lnSpc>
              <a:spcBef>
                <a:spcPts val="0"/>
              </a:spcBef>
              <a:spcAft>
                <a:spcPts val="0"/>
              </a:spcAft>
              <a:buClr>
                <a:srgbClr val="000000"/>
              </a:buClr>
              <a:buSzPts val="300"/>
              <a:buFont typeface="Arial"/>
              <a:buNone/>
              <a:defRPr sz="300" b="0" i="0" u="none" strike="noStrike" cap="none">
                <a:solidFill>
                  <a:srgbClr val="000000"/>
                </a:solidFill>
                <a:latin typeface="Arial"/>
                <a:ea typeface="Arial"/>
                <a:cs typeface="Arial"/>
                <a:sym typeface="Arial"/>
              </a:defRPr>
            </a:lvl9pPr>
          </a:lstStyle>
          <a:p>
            <a:pPr marL="0"/>
            <a:r>
              <a:rPr lang="en-CH" dirty="0">
                <a:solidFill>
                  <a:srgbClr val="69A3D1"/>
                </a:solidFill>
                <a:latin typeface="Arial" panose="020B0604020202020204" pitchFamily="34" charset="0"/>
                <a:cs typeface="Arial" panose="020B0604020202020204" pitchFamily="34" charset="0"/>
              </a:rPr>
              <a:t>Analysis</a:t>
            </a:r>
            <a:r>
              <a:rPr lang="en-CH" b="0" dirty="0">
                <a:solidFill>
                  <a:srgbClr val="69A3D1"/>
                </a:solidFill>
                <a:latin typeface="Arial" panose="020B0604020202020204" pitchFamily="34" charset="0"/>
                <a:cs typeface="Arial" panose="020B0604020202020204" pitchFamily="34" charset="0"/>
              </a:rPr>
              <a:t> </a:t>
            </a:r>
            <a:r>
              <a:rPr lang="en-CH" b="0" dirty="0">
                <a:solidFill>
                  <a:schemeClr val="tx1"/>
                </a:solidFill>
                <a:latin typeface="Arial" panose="020B0604020202020204" pitchFamily="34" charset="0"/>
                <a:cs typeface="Arial" panose="020B0604020202020204" pitchFamily="34" charset="0"/>
              </a:rPr>
              <a:t>| Comparison with ECB SPF Consensus</a:t>
            </a:r>
            <a:endParaRPr lang="en-CH" dirty="0">
              <a:solidFill>
                <a:srgbClr val="69A3D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591FDC0B-15B9-4BA7-A104-D3665B5D808B}"/>
              </a:ext>
            </a:extLst>
          </p:cNvPr>
          <p:cNvSpPr/>
          <p:nvPr/>
        </p:nvSpPr>
        <p:spPr>
          <a:xfrm>
            <a:off x="11951267" y="638652"/>
            <a:ext cx="57600" cy="57600"/>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sp>
        <p:nvSpPr>
          <p:cNvPr id="41" name="Text 18">
            <a:extLst>
              <a:ext uri="{FF2B5EF4-FFF2-40B4-BE49-F238E27FC236}">
                <a16:creationId xmlns:a16="http://schemas.microsoft.com/office/drawing/2014/main" id="{0145EF13-C354-C475-94DD-28A666B35F3D}"/>
              </a:ext>
            </a:extLst>
          </p:cNvPr>
          <p:cNvSpPr/>
          <p:nvPr/>
        </p:nvSpPr>
        <p:spPr>
          <a:xfrm>
            <a:off x="6796059" y="5616441"/>
            <a:ext cx="4992185" cy="713142"/>
          </a:xfrm>
          <a:custGeom>
            <a:avLst/>
            <a:gdLst>
              <a:gd name="csX0" fmla="*/ 0 w 4991486"/>
              <a:gd name="csY0" fmla="*/ 97261 h 933497"/>
              <a:gd name="csX1" fmla="*/ 97261 w 4991486"/>
              <a:gd name="csY1" fmla="*/ 0 h 933497"/>
              <a:gd name="csX2" fmla="*/ 4894225 w 4991486"/>
              <a:gd name="csY2" fmla="*/ 0 h 933497"/>
              <a:gd name="csX3" fmla="*/ 4991486 w 4991486"/>
              <a:gd name="csY3" fmla="*/ 97261 h 933497"/>
              <a:gd name="csX4" fmla="*/ 4991486 w 4991486"/>
              <a:gd name="csY4" fmla="*/ 836236 h 933497"/>
              <a:gd name="csX5" fmla="*/ 4894225 w 4991486"/>
              <a:gd name="csY5" fmla="*/ 933497 h 933497"/>
              <a:gd name="csX6" fmla="*/ 97261 w 4991486"/>
              <a:gd name="csY6" fmla="*/ 933497 h 933497"/>
              <a:gd name="csX7" fmla="*/ 0 w 4991486"/>
              <a:gd name="csY7" fmla="*/ 836236 h 933497"/>
              <a:gd name="csX8" fmla="*/ 0 w 4991486"/>
              <a:gd name="csY8" fmla="*/ 97261 h 933497"/>
              <a:gd name="csX0" fmla="*/ 1538 w 4993024"/>
              <a:gd name="csY0" fmla="*/ 97261 h 933497"/>
              <a:gd name="csX1" fmla="*/ 41649 w 4993024"/>
              <a:gd name="csY1" fmla="*/ 3810 h 933497"/>
              <a:gd name="csX2" fmla="*/ 4895763 w 4993024"/>
              <a:gd name="csY2" fmla="*/ 0 h 933497"/>
              <a:gd name="csX3" fmla="*/ 4993024 w 4993024"/>
              <a:gd name="csY3" fmla="*/ 97261 h 933497"/>
              <a:gd name="csX4" fmla="*/ 4993024 w 4993024"/>
              <a:gd name="csY4" fmla="*/ 836236 h 933497"/>
              <a:gd name="csX5" fmla="*/ 4895763 w 4993024"/>
              <a:gd name="csY5" fmla="*/ 933497 h 933497"/>
              <a:gd name="csX6" fmla="*/ 98799 w 4993024"/>
              <a:gd name="csY6" fmla="*/ 933497 h 933497"/>
              <a:gd name="csX7" fmla="*/ 1538 w 4993024"/>
              <a:gd name="csY7" fmla="*/ 836236 h 933497"/>
              <a:gd name="csX8" fmla="*/ 1538 w 4993024"/>
              <a:gd name="csY8" fmla="*/ 97261 h 933497"/>
              <a:gd name="csX0" fmla="*/ 0 w 4991486"/>
              <a:gd name="csY0" fmla="*/ 97261 h 933497"/>
              <a:gd name="csX1" fmla="*/ 40111 w 4991486"/>
              <a:gd name="csY1" fmla="*/ 3810 h 933497"/>
              <a:gd name="csX2" fmla="*/ 4894225 w 4991486"/>
              <a:gd name="csY2" fmla="*/ 0 h 933497"/>
              <a:gd name="csX3" fmla="*/ 4991486 w 4991486"/>
              <a:gd name="csY3" fmla="*/ 97261 h 933497"/>
              <a:gd name="csX4" fmla="*/ 4991486 w 4991486"/>
              <a:gd name="csY4" fmla="*/ 836236 h 933497"/>
              <a:gd name="csX5" fmla="*/ 4894225 w 4991486"/>
              <a:gd name="csY5" fmla="*/ 933497 h 933497"/>
              <a:gd name="csX6" fmla="*/ 97261 w 4991486"/>
              <a:gd name="csY6" fmla="*/ 933497 h 933497"/>
              <a:gd name="csX7" fmla="*/ 0 w 4991486"/>
              <a:gd name="csY7" fmla="*/ 836236 h 933497"/>
              <a:gd name="csX8" fmla="*/ 0 w 4991486"/>
              <a:gd name="csY8" fmla="*/ 97261 h 933497"/>
              <a:gd name="csX0" fmla="*/ 699 w 4992185"/>
              <a:gd name="csY0" fmla="*/ 97261 h 933497"/>
              <a:gd name="csX1" fmla="*/ 40810 w 4992185"/>
              <a:gd name="csY1" fmla="*/ 3810 h 933497"/>
              <a:gd name="csX2" fmla="*/ 4894924 w 4992185"/>
              <a:gd name="csY2" fmla="*/ 0 h 933497"/>
              <a:gd name="csX3" fmla="*/ 4992185 w 4992185"/>
              <a:gd name="csY3" fmla="*/ 97261 h 933497"/>
              <a:gd name="csX4" fmla="*/ 4992185 w 4992185"/>
              <a:gd name="csY4" fmla="*/ 836236 h 933497"/>
              <a:gd name="csX5" fmla="*/ 4894924 w 4992185"/>
              <a:gd name="csY5" fmla="*/ 933497 h 933497"/>
              <a:gd name="csX6" fmla="*/ 44620 w 4992185"/>
              <a:gd name="csY6" fmla="*/ 933497 h 933497"/>
              <a:gd name="csX7" fmla="*/ 699 w 4992185"/>
              <a:gd name="csY7" fmla="*/ 836236 h 933497"/>
              <a:gd name="csX8" fmla="*/ 699 w 4992185"/>
              <a:gd name="csY8" fmla="*/ 97261 h 93349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4992185" h="933497">
                <a:moveTo>
                  <a:pt x="699" y="97261"/>
                </a:moveTo>
                <a:cubicBezTo>
                  <a:pt x="699" y="43545"/>
                  <a:pt x="6144" y="3810"/>
                  <a:pt x="40810" y="3810"/>
                </a:cubicBezTo>
                <a:lnTo>
                  <a:pt x="4894924" y="0"/>
                </a:lnTo>
                <a:cubicBezTo>
                  <a:pt x="4948640" y="0"/>
                  <a:pt x="4992185" y="43545"/>
                  <a:pt x="4992185" y="97261"/>
                </a:cubicBezTo>
                <a:lnTo>
                  <a:pt x="4992185" y="836236"/>
                </a:lnTo>
                <a:cubicBezTo>
                  <a:pt x="4992185" y="889952"/>
                  <a:pt x="4948640" y="933497"/>
                  <a:pt x="4894924" y="933497"/>
                </a:cubicBezTo>
                <a:lnTo>
                  <a:pt x="44620" y="933497"/>
                </a:lnTo>
                <a:cubicBezTo>
                  <a:pt x="-9096" y="933497"/>
                  <a:pt x="699" y="889952"/>
                  <a:pt x="699" y="836236"/>
                </a:cubicBezTo>
                <a:lnTo>
                  <a:pt x="699" y="97261"/>
                </a:lnTo>
                <a:close/>
              </a:path>
            </a:pathLst>
          </a:custGeom>
          <a:solidFill>
            <a:srgbClr val="69A3D1">
              <a:alpha val="25098"/>
            </a:srgbClr>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42" name="Shape 19">
            <a:extLst>
              <a:ext uri="{FF2B5EF4-FFF2-40B4-BE49-F238E27FC236}">
                <a16:creationId xmlns:a16="http://schemas.microsoft.com/office/drawing/2014/main" id="{4538C36E-BE57-0E5E-3F06-49494E47FF9F}"/>
              </a:ext>
            </a:extLst>
          </p:cNvPr>
          <p:cNvSpPr/>
          <p:nvPr/>
        </p:nvSpPr>
        <p:spPr>
          <a:xfrm>
            <a:off x="6796059" y="5616441"/>
            <a:ext cx="0" cy="715781"/>
          </a:xfrm>
          <a:prstGeom prst="line">
            <a:avLst/>
          </a:prstGeom>
          <a:noFill/>
          <a:ln w="38100">
            <a:solidFill>
              <a:srgbClr val="69A3D1"/>
            </a:solidFill>
            <a:prstDash val="solid"/>
          </a:ln>
        </p:spPr>
        <p:txBody>
          <a:bodyPr/>
          <a:lstStyle/>
          <a:p>
            <a:endParaRPr lang="en-CH">
              <a:latin typeface="Arial" panose="020B0604020202020204" pitchFamily="34" charset="0"/>
              <a:cs typeface="Arial" panose="020B0604020202020204" pitchFamily="34" charset="0"/>
            </a:endParaRPr>
          </a:p>
        </p:txBody>
      </p:sp>
      <p:sp>
        <p:nvSpPr>
          <p:cNvPr id="43" name="Text 20">
            <a:extLst>
              <a:ext uri="{FF2B5EF4-FFF2-40B4-BE49-F238E27FC236}">
                <a16:creationId xmlns:a16="http://schemas.microsoft.com/office/drawing/2014/main" id="{4209C7A8-A58C-781B-8B9C-67B0A53FDC51}"/>
              </a:ext>
            </a:extLst>
          </p:cNvPr>
          <p:cNvSpPr/>
          <p:nvPr/>
        </p:nvSpPr>
        <p:spPr>
          <a:xfrm>
            <a:off x="6958220" y="5891140"/>
            <a:ext cx="4813607" cy="414004"/>
          </a:xfrm>
          <a:prstGeom prst="rect">
            <a:avLst/>
          </a:prstGeom>
          <a:noFill/>
          <a:ln/>
        </p:spPr>
        <p:txBody>
          <a:bodyPr wrap="square" lIns="0" tIns="0" rIns="0" bIns="0" rtlCol="0" anchor="t"/>
          <a:lstStyle/>
          <a:p>
            <a:pPr>
              <a:lnSpc>
                <a:spcPts val="1350"/>
              </a:lnSpc>
            </a:pPr>
            <a:r>
              <a:rPr lang="en-US" sz="1500" b="1" dirty="0">
                <a:solidFill>
                  <a:srgbClr val="1D1D1D"/>
                </a:solidFill>
                <a:latin typeface="Arial" panose="020B0604020202020204" pitchFamily="34" charset="0"/>
                <a:ea typeface="Arial" pitchFamily="34" charset="-122"/>
                <a:cs typeface="Arial" panose="020B0604020202020204" pitchFamily="34" charset="0"/>
              </a:rPr>
              <a:t>Assessment:</a:t>
            </a:r>
            <a:r>
              <a:rPr lang="en-US" sz="1500" dirty="0">
                <a:solidFill>
                  <a:srgbClr val="1D1D1D"/>
                </a:solidFill>
                <a:latin typeface="Arial" panose="020B0604020202020204" pitchFamily="34" charset="0"/>
                <a:ea typeface="Arial" pitchFamily="34" charset="-122"/>
                <a:cs typeface="Arial" panose="020B0604020202020204" pitchFamily="34" charset="0"/>
              </a:rPr>
              <a:t> We anticipate wider negative output gap</a:t>
            </a:r>
            <a:endParaRPr lang="en-US" sz="1500" dirty="0">
              <a:latin typeface="Arial" panose="020B060402020202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D01923AC-482A-25B2-42E9-2178DD4E3575}"/>
              </a:ext>
            </a:extLst>
          </p:cNvPr>
          <p:cNvGrpSpPr/>
          <p:nvPr/>
        </p:nvGrpSpPr>
        <p:grpSpPr>
          <a:xfrm>
            <a:off x="6774559" y="4438085"/>
            <a:ext cx="4975068" cy="1096484"/>
            <a:chOff x="6813177" y="4506613"/>
            <a:chExt cx="4975068" cy="1096484"/>
          </a:xfrm>
        </p:grpSpPr>
        <p:sp>
          <p:nvSpPr>
            <p:cNvPr id="45" name="Text 9">
              <a:extLst>
                <a:ext uri="{FF2B5EF4-FFF2-40B4-BE49-F238E27FC236}">
                  <a16:creationId xmlns:a16="http://schemas.microsoft.com/office/drawing/2014/main" id="{32790954-167D-78F3-4C26-0FB6D5089BB0}"/>
                </a:ext>
              </a:extLst>
            </p:cNvPr>
            <p:cNvSpPr/>
            <p:nvPr/>
          </p:nvSpPr>
          <p:spPr>
            <a:xfrm>
              <a:off x="6813177" y="4506613"/>
              <a:ext cx="4975068" cy="932961"/>
            </a:xfrm>
            <a:prstGeom prst="roundRect">
              <a:avLst>
                <a:gd name="adj" fmla="val 10667"/>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46" name="Text 10">
              <a:extLst>
                <a:ext uri="{FF2B5EF4-FFF2-40B4-BE49-F238E27FC236}">
                  <a16:creationId xmlns:a16="http://schemas.microsoft.com/office/drawing/2014/main" id="{5A9E5632-7F49-E552-D144-9A74547DAFB8}"/>
                </a:ext>
              </a:extLst>
            </p:cNvPr>
            <p:cNvSpPr/>
            <p:nvPr/>
          </p:nvSpPr>
          <p:spPr>
            <a:xfrm>
              <a:off x="7001385" y="4698864"/>
              <a:ext cx="3046720" cy="152400"/>
            </a:xfrm>
            <a:prstGeom prst="rect">
              <a:avLst/>
            </a:prstGeom>
            <a:noFill/>
            <a:ln/>
          </p:spPr>
          <p:txBody>
            <a:bodyPr wrap="square" lIns="0" tIns="0" rIns="0" bIns="0" rtlCol="0" anchor="t"/>
            <a:lstStyle/>
            <a:p>
              <a:pPr marL="0" indent="0" algn="l">
                <a:lnSpc>
                  <a:spcPts val="1200"/>
                </a:lnSpc>
                <a:spcAft>
                  <a:spcPts val="450"/>
                </a:spcAft>
                <a:buNone/>
              </a:pPr>
              <a:r>
                <a:rPr lang="en-US" sz="1500" b="1" dirty="0">
                  <a:solidFill>
                    <a:srgbClr val="6C757D"/>
                  </a:solidFill>
                  <a:latin typeface="Arial" panose="020B0604020202020204" pitchFamily="34" charset="0"/>
                  <a:ea typeface="Arial" pitchFamily="34" charset="-122"/>
                  <a:cs typeface="Arial" panose="020B0604020202020204" pitchFamily="34" charset="0"/>
                </a:rPr>
                <a:t>INFLATION DIVERGENCE</a:t>
              </a:r>
            </a:p>
            <a:p>
              <a:pPr marL="0" indent="0" algn="l">
                <a:lnSpc>
                  <a:spcPts val="1200"/>
                </a:lnSpc>
                <a:spcAft>
                  <a:spcPts val="450"/>
                </a:spcAft>
                <a:buNone/>
              </a:pPr>
              <a:endParaRPr lang="en-US" sz="1500" b="1" dirty="0">
                <a:solidFill>
                  <a:srgbClr val="6C757D"/>
                </a:solidFill>
                <a:latin typeface="Arial" panose="020B0604020202020204" pitchFamily="34" charset="0"/>
                <a:ea typeface="Arial" pitchFamily="34" charset="-122"/>
                <a:cs typeface="Arial" panose="020B0604020202020204" pitchFamily="34" charset="0"/>
              </a:endParaRPr>
            </a:p>
          </p:txBody>
        </p:sp>
        <p:sp>
          <p:nvSpPr>
            <p:cNvPr id="47" name="Text 11">
              <a:extLst>
                <a:ext uri="{FF2B5EF4-FFF2-40B4-BE49-F238E27FC236}">
                  <a16:creationId xmlns:a16="http://schemas.microsoft.com/office/drawing/2014/main" id="{6997DF2A-37D6-1533-E783-B6224049CE6D}"/>
                </a:ext>
              </a:extLst>
            </p:cNvPr>
            <p:cNvSpPr/>
            <p:nvPr/>
          </p:nvSpPr>
          <p:spPr>
            <a:xfrm>
              <a:off x="7001385" y="4889955"/>
              <a:ext cx="4545156" cy="713142"/>
            </a:xfrm>
            <a:prstGeom prst="rect">
              <a:avLst/>
            </a:prstGeom>
            <a:noFill/>
            <a:ln/>
          </p:spPr>
          <p:txBody>
            <a:bodyPr wrap="square" lIns="0" tIns="0" rIns="0" bIns="0" rtlCol="0" anchor="t"/>
            <a:lstStyle/>
            <a:p>
              <a:r>
                <a:rPr lang="en-US" sz="1400" dirty="0">
                  <a:solidFill>
                    <a:srgbClr val="1D1D1D"/>
                  </a:solidFill>
                  <a:latin typeface="Arial" panose="020B0604020202020204" pitchFamily="34" charset="0"/>
                  <a:ea typeface="Arial" pitchFamily="34" charset="-122"/>
                  <a:cs typeface="Arial" panose="020B0604020202020204" pitchFamily="34" charset="0"/>
                </a:rPr>
                <a:t>Our forecast: 2.07-2.10% (persistently above)</a:t>
              </a:r>
              <a:endParaRPr lang="en-US" sz="1400" dirty="0">
                <a:latin typeface="Arial" panose="020B0604020202020204" pitchFamily="34" charset="0"/>
                <a:cs typeface="Arial" panose="020B0604020202020204" pitchFamily="34" charset="0"/>
              </a:endParaRPr>
            </a:p>
            <a:p>
              <a:r>
                <a:rPr lang="en-US" sz="1400" dirty="0">
                  <a:solidFill>
                    <a:srgbClr val="1D1D1D"/>
                  </a:solidFill>
                  <a:latin typeface="Arial" panose="020B0604020202020204" pitchFamily="34" charset="0"/>
                  <a:ea typeface="Arial" pitchFamily="34" charset="-122"/>
                  <a:cs typeface="Arial" panose="020B0604020202020204" pitchFamily="34" charset="0"/>
                </a:rPr>
                <a:t>SPF: 1.8% in 2026, recovering to 2.0%</a:t>
              </a:r>
              <a:endParaRPr lang="en-US" sz="1400" dirty="0">
                <a:latin typeface="Arial" panose="020B0604020202020204" pitchFamily="34" charset="0"/>
                <a:cs typeface="Arial" panose="020B0604020202020204" pitchFamily="34" charset="0"/>
              </a:endParaRPr>
            </a:p>
          </p:txBody>
        </p:sp>
      </p:grpSp>
      <p:grpSp>
        <p:nvGrpSpPr>
          <p:cNvPr id="66" name="Group 65">
            <a:extLst>
              <a:ext uri="{FF2B5EF4-FFF2-40B4-BE49-F238E27FC236}">
                <a16:creationId xmlns:a16="http://schemas.microsoft.com/office/drawing/2014/main" id="{32E19CF1-B9B3-5F7C-B2EF-949AE164C986}"/>
              </a:ext>
            </a:extLst>
          </p:cNvPr>
          <p:cNvGrpSpPr/>
          <p:nvPr/>
        </p:nvGrpSpPr>
        <p:grpSpPr>
          <a:xfrm>
            <a:off x="6770011" y="2846355"/>
            <a:ext cx="4975068" cy="1251535"/>
            <a:chOff x="6770011" y="2846355"/>
            <a:chExt cx="4975068" cy="1251535"/>
          </a:xfrm>
        </p:grpSpPr>
        <p:grpSp>
          <p:nvGrpSpPr>
            <p:cNvPr id="57" name="Group 56">
              <a:extLst>
                <a:ext uri="{FF2B5EF4-FFF2-40B4-BE49-F238E27FC236}">
                  <a16:creationId xmlns:a16="http://schemas.microsoft.com/office/drawing/2014/main" id="{B44C0445-5189-2CED-FBB8-6B45F8B6B872}"/>
                </a:ext>
              </a:extLst>
            </p:cNvPr>
            <p:cNvGrpSpPr/>
            <p:nvPr/>
          </p:nvGrpSpPr>
          <p:grpSpPr>
            <a:xfrm>
              <a:off x="6770011" y="2846355"/>
              <a:ext cx="4975068" cy="1251535"/>
              <a:chOff x="6813177" y="4728550"/>
              <a:chExt cx="4975068" cy="1251535"/>
            </a:xfrm>
          </p:grpSpPr>
          <p:sp>
            <p:nvSpPr>
              <p:cNvPr id="58" name="Text 9">
                <a:extLst>
                  <a:ext uri="{FF2B5EF4-FFF2-40B4-BE49-F238E27FC236}">
                    <a16:creationId xmlns:a16="http://schemas.microsoft.com/office/drawing/2014/main" id="{9A0C8041-61FA-6103-DF61-AD7B05010756}"/>
                  </a:ext>
                </a:extLst>
              </p:cNvPr>
              <p:cNvSpPr/>
              <p:nvPr/>
            </p:nvSpPr>
            <p:spPr>
              <a:xfrm>
                <a:off x="6813177" y="4728550"/>
                <a:ext cx="4975068" cy="1251535"/>
              </a:xfrm>
              <a:prstGeom prst="roundRect">
                <a:avLst>
                  <a:gd name="adj" fmla="val 10667"/>
                </a:avLst>
              </a:prstGeom>
              <a:solidFill>
                <a:srgbClr val="FFFFFF"/>
              </a:solidFill>
              <a:ln w="28575">
                <a:solidFill>
                  <a:schemeClr val="accent2"/>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59" name="Text 10">
                <a:extLst>
                  <a:ext uri="{FF2B5EF4-FFF2-40B4-BE49-F238E27FC236}">
                    <a16:creationId xmlns:a16="http://schemas.microsoft.com/office/drawing/2014/main" id="{839A0328-42CA-4A76-8627-B246591A6AB1}"/>
                  </a:ext>
                </a:extLst>
              </p:cNvPr>
              <p:cNvSpPr/>
              <p:nvPr/>
            </p:nvSpPr>
            <p:spPr>
              <a:xfrm>
                <a:off x="7001099" y="5040486"/>
                <a:ext cx="3046720" cy="152400"/>
              </a:xfrm>
              <a:prstGeom prst="rect">
                <a:avLst/>
              </a:prstGeom>
              <a:noFill/>
              <a:ln/>
            </p:spPr>
            <p:txBody>
              <a:bodyPr wrap="square" lIns="0" tIns="0" rIns="0" bIns="0" rtlCol="0" anchor="t"/>
              <a:lstStyle/>
              <a:p>
                <a:pPr marL="0" indent="0" algn="l">
                  <a:lnSpc>
                    <a:spcPts val="1200"/>
                  </a:lnSpc>
                  <a:spcAft>
                    <a:spcPts val="450"/>
                  </a:spcAft>
                  <a:buNone/>
                </a:pPr>
                <a:r>
                  <a:rPr lang="en-US" sz="1500" b="1" dirty="0">
                    <a:solidFill>
                      <a:schemeClr val="accent2"/>
                    </a:solidFill>
                    <a:latin typeface="Arial" panose="020B0604020202020204" pitchFamily="34" charset="0"/>
                    <a:ea typeface="Arial" pitchFamily="34" charset="-122"/>
                    <a:cs typeface="Arial" panose="020B0604020202020204" pitchFamily="34" charset="0"/>
                  </a:rPr>
                  <a:t>ECB SPF CONSENSUS</a:t>
                </a:r>
              </a:p>
            </p:txBody>
          </p:sp>
          <p:sp>
            <p:nvSpPr>
              <p:cNvPr id="60" name="Text 11">
                <a:extLst>
                  <a:ext uri="{FF2B5EF4-FFF2-40B4-BE49-F238E27FC236}">
                    <a16:creationId xmlns:a16="http://schemas.microsoft.com/office/drawing/2014/main" id="{D0FB8187-3214-9021-CA79-9DCB471CE147}"/>
                  </a:ext>
                </a:extLst>
              </p:cNvPr>
              <p:cNvSpPr/>
              <p:nvPr/>
            </p:nvSpPr>
            <p:spPr>
              <a:xfrm>
                <a:off x="7001099" y="5269205"/>
                <a:ext cx="4545156" cy="386838"/>
              </a:xfrm>
              <a:prstGeom prst="rect">
                <a:avLst/>
              </a:prstGeom>
              <a:noFill/>
              <a:ln/>
            </p:spPr>
            <p:txBody>
              <a:bodyPr wrap="square" lIns="0" tIns="0" rIns="0" bIns="0" rtlCol="0" anchor="t"/>
              <a:lstStyle/>
              <a:p>
                <a:pPr>
                  <a:lnSpc>
                    <a:spcPts val="1470"/>
                  </a:lnSpc>
                  <a:spcAft>
                    <a:spcPts val="225"/>
                  </a:spcAft>
                </a:pPr>
                <a:r>
                  <a:rPr lang="en-US" sz="1500" dirty="0">
                    <a:solidFill>
                      <a:srgbClr val="1D1D1D"/>
                    </a:solidFill>
                    <a:latin typeface="Arial" panose="020B0604020202020204" pitchFamily="34" charset="0"/>
                    <a:ea typeface="Arial" pitchFamily="34" charset="-122"/>
                    <a:cs typeface="Arial" panose="020B0604020202020204" pitchFamily="34" charset="0"/>
                  </a:rPr>
                  <a:t>Brief cut to 1.90%, then reversal to 2.10%</a:t>
                </a:r>
                <a:endParaRPr lang="en-US" sz="1500" dirty="0">
                  <a:latin typeface="Arial" panose="020B0604020202020204" pitchFamily="34" charset="0"/>
                  <a:cs typeface="Arial" panose="020B0604020202020204" pitchFamily="34" charset="0"/>
                </a:endParaRPr>
              </a:p>
            </p:txBody>
          </p:sp>
        </p:grpSp>
        <p:sp>
          <p:nvSpPr>
            <p:cNvPr id="61" name="Text 10">
              <a:extLst>
                <a:ext uri="{FF2B5EF4-FFF2-40B4-BE49-F238E27FC236}">
                  <a16:creationId xmlns:a16="http://schemas.microsoft.com/office/drawing/2014/main" id="{5DBADCE2-DD53-3C66-C7A9-93F50AA2C1D5}"/>
                </a:ext>
              </a:extLst>
            </p:cNvPr>
            <p:cNvSpPr/>
            <p:nvPr/>
          </p:nvSpPr>
          <p:spPr>
            <a:xfrm>
              <a:off x="6957933" y="3645482"/>
              <a:ext cx="4518408" cy="235844"/>
            </a:xfrm>
            <a:prstGeom prst="rect">
              <a:avLst/>
            </a:prstGeom>
            <a:noFill/>
            <a:ln/>
          </p:spPr>
          <p:txBody>
            <a:bodyPr wrap="square" lIns="0" tIns="0" rIns="0" bIns="0" rtlCol="0" anchor="t"/>
            <a:lstStyle/>
            <a:p>
              <a:pPr marL="0" indent="0" algn="l">
                <a:lnSpc>
                  <a:spcPts val="1170"/>
                </a:lnSpc>
                <a:buNone/>
              </a:pPr>
              <a:r>
                <a:rPr lang="en-US" sz="1400" dirty="0">
                  <a:solidFill>
                    <a:srgbClr val="6C757D"/>
                  </a:solidFill>
                  <a:latin typeface="Arial" panose="020B0604020202020204" pitchFamily="34" charset="0"/>
                  <a:ea typeface="Arial" pitchFamily="34" charset="-122"/>
                  <a:cs typeface="Arial" panose="020B0604020202020204" pitchFamily="34" charset="0"/>
                </a:rPr>
                <a:t>Resilient economy requiring return to restrictive policy</a:t>
              </a:r>
              <a:endParaRPr lang="en-US" sz="1400" dirty="0">
                <a:latin typeface="Arial" panose="020B0604020202020204" pitchFamily="34" charset="0"/>
                <a:cs typeface="Arial" panose="020B0604020202020204" pitchFamily="34" charset="0"/>
              </a:endParaRPr>
            </a:p>
          </p:txBody>
        </p:sp>
      </p:grpSp>
      <p:grpSp>
        <p:nvGrpSpPr>
          <p:cNvPr id="67" name="Group 66">
            <a:extLst>
              <a:ext uri="{FF2B5EF4-FFF2-40B4-BE49-F238E27FC236}">
                <a16:creationId xmlns:a16="http://schemas.microsoft.com/office/drawing/2014/main" id="{B04B7F30-3E79-4B2A-0D97-9F98C542BAD8}"/>
              </a:ext>
            </a:extLst>
          </p:cNvPr>
          <p:cNvGrpSpPr/>
          <p:nvPr/>
        </p:nvGrpSpPr>
        <p:grpSpPr>
          <a:xfrm>
            <a:off x="6770011" y="1427058"/>
            <a:ext cx="4975068" cy="1251535"/>
            <a:chOff x="6770011" y="2846355"/>
            <a:chExt cx="4975068" cy="1251535"/>
          </a:xfrm>
        </p:grpSpPr>
        <p:grpSp>
          <p:nvGrpSpPr>
            <p:cNvPr id="68" name="Group 67">
              <a:extLst>
                <a:ext uri="{FF2B5EF4-FFF2-40B4-BE49-F238E27FC236}">
                  <a16:creationId xmlns:a16="http://schemas.microsoft.com/office/drawing/2014/main" id="{D7B5EC5F-E810-479D-7B0F-DF33CACC5810}"/>
                </a:ext>
              </a:extLst>
            </p:cNvPr>
            <p:cNvGrpSpPr/>
            <p:nvPr/>
          </p:nvGrpSpPr>
          <p:grpSpPr>
            <a:xfrm>
              <a:off x="6770011" y="2846355"/>
              <a:ext cx="4975068" cy="1251535"/>
              <a:chOff x="6813177" y="4728550"/>
              <a:chExt cx="4975068" cy="1251535"/>
            </a:xfrm>
          </p:grpSpPr>
          <p:sp>
            <p:nvSpPr>
              <p:cNvPr id="70" name="Text 9">
                <a:extLst>
                  <a:ext uri="{FF2B5EF4-FFF2-40B4-BE49-F238E27FC236}">
                    <a16:creationId xmlns:a16="http://schemas.microsoft.com/office/drawing/2014/main" id="{07F2C19C-8A82-0902-5DB2-87CC75F61287}"/>
                  </a:ext>
                </a:extLst>
              </p:cNvPr>
              <p:cNvSpPr/>
              <p:nvPr/>
            </p:nvSpPr>
            <p:spPr>
              <a:xfrm>
                <a:off x="6813177" y="4728550"/>
                <a:ext cx="4975068" cy="1251535"/>
              </a:xfrm>
              <a:prstGeom prst="roundRect">
                <a:avLst>
                  <a:gd name="adj" fmla="val 10667"/>
                </a:avLst>
              </a:prstGeom>
              <a:solidFill>
                <a:srgbClr val="FFFFFF"/>
              </a:solidFill>
              <a:ln w="28575">
                <a:solidFill>
                  <a:srgbClr val="69A3D1"/>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71" name="Text 10">
                <a:extLst>
                  <a:ext uri="{FF2B5EF4-FFF2-40B4-BE49-F238E27FC236}">
                    <a16:creationId xmlns:a16="http://schemas.microsoft.com/office/drawing/2014/main" id="{A1AE84DA-07B7-4B10-5735-AFC7D46F0889}"/>
                  </a:ext>
                </a:extLst>
              </p:cNvPr>
              <p:cNvSpPr/>
              <p:nvPr/>
            </p:nvSpPr>
            <p:spPr>
              <a:xfrm>
                <a:off x="7001099" y="5040486"/>
                <a:ext cx="3046720" cy="152400"/>
              </a:xfrm>
              <a:prstGeom prst="rect">
                <a:avLst/>
              </a:prstGeom>
              <a:noFill/>
              <a:ln/>
            </p:spPr>
            <p:txBody>
              <a:bodyPr wrap="square" lIns="0" tIns="0" rIns="0" bIns="0" rtlCol="0" anchor="t"/>
              <a:lstStyle/>
              <a:p>
                <a:pPr marL="0" indent="0" algn="l">
                  <a:lnSpc>
                    <a:spcPts val="1200"/>
                  </a:lnSpc>
                  <a:spcAft>
                    <a:spcPts val="450"/>
                  </a:spcAft>
                  <a:buNone/>
                </a:pPr>
                <a:r>
                  <a:rPr lang="en-US" sz="1500" b="1" dirty="0">
                    <a:solidFill>
                      <a:srgbClr val="69A3D1"/>
                    </a:solidFill>
                    <a:latin typeface="Arial" panose="020B0604020202020204" pitchFamily="34" charset="0"/>
                    <a:ea typeface="Arial" pitchFamily="34" charset="-122"/>
                    <a:cs typeface="Arial" panose="020B0604020202020204" pitchFamily="34" charset="0"/>
                  </a:rPr>
                  <a:t>OUR FORECAST</a:t>
                </a:r>
              </a:p>
            </p:txBody>
          </p:sp>
          <p:sp>
            <p:nvSpPr>
              <p:cNvPr id="72" name="Text 11">
                <a:extLst>
                  <a:ext uri="{FF2B5EF4-FFF2-40B4-BE49-F238E27FC236}">
                    <a16:creationId xmlns:a16="http://schemas.microsoft.com/office/drawing/2014/main" id="{B192F076-05B1-4B5D-1519-164B87DD3466}"/>
                  </a:ext>
                </a:extLst>
              </p:cNvPr>
              <p:cNvSpPr/>
              <p:nvPr/>
            </p:nvSpPr>
            <p:spPr>
              <a:xfrm>
                <a:off x="7001099" y="5269205"/>
                <a:ext cx="4545156" cy="386838"/>
              </a:xfrm>
              <a:prstGeom prst="rect">
                <a:avLst/>
              </a:prstGeom>
              <a:noFill/>
              <a:ln/>
            </p:spPr>
            <p:txBody>
              <a:bodyPr wrap="square" lIns="0" tIns="0" rIns="0" bIns="0" rtlCol="0" anchor="t"/>
              <a:lstStyle/>
              <a:p>
                <a:pPr>
                  <a:lnSpc>
                    <a:spcPts val="1470"/>
                  </a:lnSpc>
                  <a:spcAft>
                    <a:spcPts val="225"/>
                  </a:spcAft>
                </a:pPr>
                <a:r>
                  <a:rPr lang="en-US" sz="1500" dirty="0">
                    <a:solidFill>
                      <a:srgbClr val="1D1D1D"/>
                    </a:solidFill>
                    <a:latin typeface="Arial" panose="020B0604020202020204" pitchFamily="34" charset="0"/>
                    <a:ea typeface="Arial" pitchFamily="34" charset="-122"/>
                    <a:cs typeface="Arial" panose="020B0604020202020204" pitchFamily="34" charset="0"/>
                  </a:rPr>
                  <a:t>Sustained easing to 1.25% by 2028</a:t>
                </a:r>
              </a:p>
              <a:p>
                <a:pPr>
                  <a:lnSpc>
                    <a:spcPts val="1470"/>
                  </a:lnSpc>
                  <a:spcAft>
                    <a:spcPts val="225"/>
                  </a:spcAft>
                </a:pPr>
                <a:endParaRPr lang="en-US" sz="1500" dirty="0">
                  <a:solidFill>
                    <a:srgbClr val="1D1D1D"/>
                  </a:solidFill>
                  <a:latin typeface="Arial" panose="020B0604020202020204" pitchFamily="34" charset="0"/>
                  <a:ea typeface="Arial" pitchFamily="34" charset="-122"/>
                  <a:cs typeface="Arial" panose="020B0604020202020204" pitchFamily="34" charset="0"/>
                </a:endParaRPr>
              </a:p>
            </p:txBody>
          </p:sp>
        </p:grpSp>
        <p:sp>
          <p:nvSpPr>
            <p:cNvPr id="69" name="Text 10">
              <a:extLst>
                <a:ext uri="{FF2B5EF4-FFF2-40B4-BE49-F238E27FC236}">
                  <a16:creationId xmlns:a16="http://schemas.microsoft.com/office/drawing/2014/main" id="{FD6A4E46-C192-FD4E-96AF-9ED766867A61}"/>
                </a:ext>
              </a:extLst>
            </p:cNvPr>
            <p:cNvSpPr/>
            <p:nvPr/>
          </p:nvSpPr>
          <p:spPr>
            <a:xfrm>
              <a:off x="6957933" y="3645482"/>
              <a:ext cx="4518408" cy="235844"/>
            </a:xfrm>
            <a:prstGeom prst="rect">
              <a:avLst/>
            </a:prstGeom>
            <a:noFill/>
            <a:ln/>
          </p:spPr>
          <p:txBody>
            <a:bodyPr wrap="square" lIns="0" tIns="0" rIns="0" bIns="0" rtlCol="0" anchor="t"/>
            <a:lstStyle/>
            <a:p>
              <a:pPr marL="0" indent="0" algn="l">
                <a:lnSpc>
                  <a:spcPts val="1170"/>
                </a:lnSpc>
                <a:buNone/>
              </a:pPr>
              <a:r>
                <a:rPr lang="en-US" sz="1400" dirty="0">
                  <a:solidFill>
                    <a:srgbClr val="6C757D"/>
                  </a:solidFill>
                  <a:latin typeface="Arial" panose="020B0604020202020204" pitchFamily="34" charset="0"/>
                  <a:ea typeface="Arial" pitchFamily="34" charset="-122"/>
                  <a:cs typeface="Arial" panose="020B0604020202020204" pitchFamily="34" charset="0"/>
                </a:rPr>
                <a:t>Persistent weakness requiring prolonged accommodation</a:t>
              </a:r>
            </a:p>
            <a:p>
              <a:pPr marL="0" indent="0" algn="l">
                <a:lnSpc>
                  <a:spcPts val="1170"/>
                </a:lnSpc>
                <a:buNone/>
              </a:pPr>
              <a:endParaRPr lang="en-US" sz="1400" dirty="0">
                <a:solidFill>
                  <a:srgbClr val="6C757D"/>
                </a:solidFill>
                <a:latin typeface="Arial" panose="020B0604020202020204" pitchFamily="34" charset="0"/>
                <a:ea typeface="Arial" pitchFamily="34" charset="-122"/>
                <a:cs typeface="Arial" panose="020B0604020202020204" pitchFamily="34" charset="0"/>
              </a:endParaRPr>
            </a:p>
          </p:txBody>
        </p:sp>
      </p:grpSp>
      <p:pic>
        <p:nvPicPr>
          <p:cNvPr id="9" name="Picture 8">
            <a:extLst>
              <a:ext uri="{FF2B5EF4-FFF2-40B4-BE49-F238E27FC236}">
                <a16:creationId xmlns:a16="http://schemas.microsoft.com/office/drawing/2014/main" id="{EFEE7B84-4B3A-D8D4-8420-4037A9D4AC86}"/>
              </a:ext>
            </a:extLst>
          </p:cNvPr>
          <p:cNvPicPr>
            <a:picLocks noChangeAspect="1"/>
          </p:cNvPicPr>
          <p:nvPr/>
        </p:nvPicPr>
        <p:blipFill>
          <a:blip r:embed="rId4"/>
          <a:stretch>
            <a:fillRect/>
          </a:stretch>
        </p:blipFill>
        <p:spPr>
          <a:xfrm>
            <a:off x="363066" y="1284801"/>
            <a:ext cx="6191003" cy="4952802"/>
          </a:xfrm>
          <a:prstGeom prst="rect">
            <a:avLst/>
          </a:prstGeom>
        </p:spPr>
      </p:pic>
    </p:spTree>
    <p:extLst>
      <p:ext uri="{BB962C8B-B14F-4D97-AF65-F5344CB8AC3E}">
        <p14:creationId xmlns:p14="http://schemas.microsoft.com/office/powerpoint/2010/main" val="3545651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02FCFA-3D72-A8C6-70C0-7FF172293479}"/>
            </a:ext>
          </a:extLst>
        </p:cNvPr>
        <p:cNvGrpSpPr/>
        <p:nvPr/>
      </p:nvGrpSpPr>
      <p:grpSpPr>
        <a:xfrm>
          <a:off x="0" y="0"/>
          <a:ext cx="0" cy="0"/>
          <a:chOff x="0" y="0"/>
          <a:chExt cx="0" cy="0"/>
        </a:xfrm>
      </p:grpSpPr>
      <p:sp>
        <p:nvSpPr>
          <p:cNvPr id="7" name="Text 14">
            <a:extLst>
              <a:ext uri="{FF2B5EF4-FFF2-40B4-BE49-F238E27FC236}">
                <a16:creationId xmlns:a16="http://schemas.microsoft.com/office/drawing/2014/main" id="{C96021AA-29EE-3435-0AFA-3C24BB2ECD0E}"/>
              </a:ext>
            </a:extLst>
          </p:cNvPr>
          <p:cNvSpPr/>
          <p:nvPr/>
        </p:nvSpPr>
        <p:spPr>
          <a:xfrm>
            <a:off x="5883678" y="1234181"/>
            <a:ext cx="5899355" cy="4254745"/>
          </a:xfrm>
          <a:prstGeom prst="roundRect">
            <a:avLst>
              <a:gd name="adj" fmla="val 6780"/>
            </a:avLst>
          </a:prstGeom>
          <a:no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 name="Footer Placeholder 9">
            <a:extLst>
              <a:ext uri="{FF2B5EF4-FFF2-40B4-BE49-F238E27FC236}">
                <a16:creationId xmlns:a16="http://schemas.microsoft.com/office/drawing/2014/main" id="{91E5C01A-85AB-6B28-78A3-4995490DDDD9}"/>
              </a:ext>
            </a:extLst>
          </p:cNvPr>
          <p:cNvSpPr>
            <a:spLocks noGrp="1"/>
          </p:cNvSpPr>
          <p:nvPr>
            <p:ph type="ftr" sz="quarter" idx="11"/>
          </p:nvPr>
        </p:nvSpPr>
        <p:spPr>
          <a:xfrm>
            <a:off x="9515061" y="6329583"/>
            <a:ext cx="2394551" cy="365125"/>
          </a:xfrm>
        </p:spPr>
        <p:txBody>
          <a:bodyPr/>
          <a:lstStyle/>
          <a:p>
            <a:pPr algn="r"/>
            <a:r>
              <a:rPr lang="en-GB" sz="800" dirty="0">
                <a:solidFill>
                  <a:srgbClr val="000000"/>
                </a:solidFill>
                <a:latin typeface="Arial" panose="020B0604020202020204" pitchFamily="34" charset="0"/>
                <a:cs typeface="Arial" panose="020B0604020202020204" pitchFamily="34" charset="0"/>
              </a:rPr>
              <a:t>2026-2027 Forecasts | </a:t>
            </a:r>
            <a:fld id="{8FEE686F-D980-324A-BFB9-D3465C7B126A}" type="slidenum">
              <a:rPr lang="en-GB" sz="800" b="1" smtClean="0">
                <a:solidFill>
                  <a:srgbClr val="000000"/>
                </a:solidFill>
                <a:latin typeface="Arial" panose="020B0604020202020204" pitchFamily="34" charset="0"/>
                <a:cs typeface="Arial" panose="020B0604020202020204" pitchFamily="34" charset="0"/>
              </a:rPr>
              <a:pPr algn="r"/>
              <a:t>8</a:t>
            </a:fld>
            <a:endParaRPr lang="en-CH" sz="800" b="1" dirty="0">
              <a:solidFill>
                <a:srgbClr val="00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EC5E09FE-2992-9B44-BE70-A08F3500EF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56"/>
          <a:stretch>
            <a:fillRect/>
          </a:stretch>
        </p:blipFill>
        <p:spPr bwMode="auto">
          <a:xfrm>
            <a:off x="9832768" y="395219"/>
            <a:ext cx="2118499" cy="31289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C6340C7-A4AD-D3AC-C182-697314620472}"/>
              </a:ext>
            </a:extLst>
          </p:cNvPr>
          <p:cNvSpPr/>
          <p:nvPr/>
        </p:nvSpPr>
        <p:spPr>
          <a:xfrm>
            <a:off x="-1" y="3198"/>
            <a:ext cx="12192001" cy="226355"/>
          </a:xfrm>
          <a:prstGeom prst="rect">
            <a:avLst/>
          </a:prstGeom>
          <a:solidFill>
            <a:srgbClr val="00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rgbClr val="000000"/>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7A625B21-CDFC-CAD4-5C09-C5C573EA393B}"/>
              </a:ext>
            </a:extLst>
          </p:cNvPr>
          <p:cNvSpPr/>
          <p:nvPr/>
        </p:nvSpPr>
        <p:spPr>
          <a:xfrm>
            <a:off x="11951267" y="638652"/>
            <a:ext cx="57600" cy="57600"/>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DB010C4F-35A0-BF76-EFAD-F708AAA86B15}"/>
              </a:ext>
            </a:extLst>
          </p:cNvPr>
          <p:cNvSpPr txBox="1"/>
          <p:nvPr/>
        </p:nvSpPr>
        <p:spPr>
          <a:xfrm>
            <a:off x="6080809" y="5161777"/>
            <a:ext cx="5374208" cy="271869"/>
          </a:xfrm>
          <a:prstGeom prst="rect">
            <a:avLst/>
          </a:prstGeom>
          <a:noFill/>
        </p:spPr>
        <p:txBody>
          <a:bodyPr wrap="square">
            <a:spAutoFit/>
          </a:bodyPr>
          <a:lstStyle/>
          <a:p>
            <a:pPr>
              <a:lnSpc>
                <a:spcPts val="1350"/>
              </a:lnSpc>
            </a:pPr>
            <a:r>
              <a:rPr lang="en-GB" sz="1200" i="1" dirty="0">
                <a:solidFill>
                  <a:srgbClr val="3B3B3B"/>
                </a:solidFill>
                <a:latin typeface="Arial" panose="020B0604020202020204" pitchFamily="34" charset="0"/>
                <a:cs typeface="Arial" panose="020B0604020202020204" pitchFamily="34" charset="0"/>
              </a:rPr>
              <a:t>Source: Baker et al. (2025)</a:t>
            </a:r>
            <a:endParaRPr lang="en-GB" sz="1200" i="1" dirty="0">
              <a:latin typeface="Arial" panose="020B0604020202020204" pitchFamily="34" charset="0"/>
              <a:cs typeface="Arial" panose="020B0604020202020204" pitchFamily="34" charset="0"/>
            </a:endParaRPr>
          </a:p>
        </p:txBody>
      </p:sp>
      <p:grpSp>
        <p:nvGrpSpPr>
          <p:cNvPr id="45" name="Group 44">
            <a:extLst>
              <a:ext uri="{FF2B5EF4-FFF2-40B4-BE49-F238E27FC236}">
                <a16:creationId xmlns:a16="http://schemas.microsoft.com/office/drawing/2014/main" id="{95E5F38C-0306-1146-801A-DEDBFFACBA70}"/>
              </a:ext>
            </a:extLst>
          </p:cNvPr>
          <p:cNvGrpSpPr/>
          <p:nvPr/>
        </p:nvGrpSpPr>
        <p:grpSpPr>
          <a:xfrm>
            <a:off x="254343" y="1233832"/>
            <a:ext cx="5371542" cy="977693"/>
            <a:chOff x="6761755" y="2987591"/>
            <a:chExt cx="5371542" cy="977693"/>
          </a:xfrm>
        </p:grpSpPr>
        <p:sp>
          <p:nvSpPr>
            <p:cNvPr id="46" name="Text 2">
              <a:extLst>
                <a:ext uri="{FF2B5EF4-FFF2-40B4-BE49-F238E27FC236}">
                  <a16:creationId xmlns:a16="http://schemas.microsoft.com/office/drawing/2014/main" id="{08F27686-903B-248E-E8B4-90005A83C6CC}"/>
                </a:ext>
              </a:extLst>
            </p:cNvPr>
            <p:cNvSpPr/>
            <p:nvPr/>
          </p:nvSpPr>
          <p:spPr>
            <a:xfrm>
              <a:off x="6761755" y="2987591"/>
              <a:ext cx="5371542" cy="809962"/>
            </a:xfrm>
            <a:prstGeom prst="roundRect">
              <a:avLst>
                <a:gd name="adj" fmla="val 6098"/>
              </a:avLst>
            </a:prstGeom>
            <a:solidFill>
              <a:srgbClr val="F8FAFB"/>
            </a:solidFill>
            <a:ln/>
          </p:spPr>
          <p:txBody>
            <a:bodyPr wrap="square" rtlCol="0" anchor="ctr"/>
            <a:lstStyle/>
            <a:p>
              <a:pPr marL="0" indent="0">
                <a:buNone/>
              </a:pPr>
              <a:endParaRPr lang="en-US" dirty="0">
                <a:solidFill>
                  <a:srgbClr val="000000"/>
                </a:solidFill>
                <a:latin typeface="Arial" panose="020B0604020202020204" pitchFamily="34" charset="0"/>
                <a:cs typeface="Arial" panose="020B0604020202020204" pitchFamily="34" charset="0"/>
              </a:endParaRPr>
            </a:p>
          </p:txBody>
        </p:sp>
        <p:sp>
          <p:nvSpPr>
            <p:cNvPr id="47" name="Text 7">
              <a:extLst>
                <a:ext uri="{FF2B5EF4-FFF2-40B4-BE49-F238E27FC236}">
                  <a16:creationId xmlns:a16="http://schemas.microsoft.com/office/drawing/2014/main" id="{1128063B-358E-FE31-FE3E-74C5B3470868}"/>
                </a:ext>
              </a:extLst>
            </p:cNvPr>
            <p:cNvSpPr/>
            <p:nvPr/>
          </p:nvSpPr>
          <p:spPr>
            <a:xfrm>
              <a:off x="6916379" y="3067497"/>
              <a:ext cx="5019030" cy="897787"/>
            </a:xfrm>
            <a:prstGeom prst="rect">
              <a:avLst/>
            </a:prstGeom>
            <a:noFill/>
            <a:ln/>
          </p:spPr>
          <p:txBody>
            <a:bodyPr wrap="square" lIns="0" tIns="0" rIns="0" bIns="0" rtlCol="0" anchor="t"/>
            <a:lstStyle/>
            <a:p>
              <a:pPr>
                <a:lnSpc>
                  <a:spcPts val="1575"/>
                </a:lnSpc>
              </a:pPr>
              <a:r>
                <a:rPr lang="en-US" sz="1400" b="1" dirty="0">
                  <a:solidFill>
                    <a:srgbClr val="69A3D1"/>
                  </a:solidFill>
                  <a:latin typeface="Arial" panose="020B0604020202020204" pitchFamily="34" charset="0"/>
                  <a:ea typeface="Arial" pitchFamily="34" charset="-122"/>
                  <a:cs typeface="Arial" panose="020B0604020202020204" pitchFamily="34" charset="0"/>
                </a:rPr>
                <a:t>Indirect effects</a:t>
              </a:r>
            </a:p>
            <a:p>
              <a:pPr>
                <a:lnSpc>
                  <a:spcPts val="1575"/>
                </a:lnSpc>
              </a:pPr>
              <a:r>
                <a:rPr lang="en-US" sz="1400" dirty="0">
                  <a:solidFill>
                    <a:srgbClr val="1D1D1D"/>
                  </a:solidFill>
                  <a:latin typeface="Arial" panose="020B0604020202020204" pitchFamily="34" charset="0"/>
                  <a:ea typeface="Arial" pitchFamily="34" charset="-122"/>
                  <a:cs typeface="Arial" panose="020B0604020202020204" pitchFamily="34" charset="0"/>
                </a:rPr>
                <a:t>Uncertainty associated with US tariffs may lead to delays in investment, hiring, and spending decisions</a:t>
              </a:r>
            </a:p>
          </p:txBody>
        </p:sp>
      </p:grpSp>
      <p:sp>
        <p:nvSpPr>
          <p:cNvPr id="56" name="TextBox 55">
            <a:extLst>
              <a:ext uri="{FF2B5EF4-FFF2-40B4-BE49-F238E27FC236}">
                <a16:creationId xmlns:a16="http://schemas.microsoft.com/office/drawing/2014/main" id="{670AC5E2-8FD8-5566-25CB-B7C125D63D9C}"/>
              </a:ext>
            </a:extLst>
          </p:cNvPr>
          <p:cNvSpPr txBox="1"/>
          <p:nvPr/>
        </p:nvSpPr>
        <p:spPr>
          <a:xfrm>
            <a:off x="6080809" y="1369074"/>
            <a:ext cx="9619128" cy="523220"/>
          </a:xfrm>
          <a:prstGeom prst="rect">
            <a:avLst/>
          </a:prstGeom>
          <a:noFill/>
        </p:spPr>
        <p:txBody>
          <a:bodyPr wrap="square">
            <a:spAutoFit/>
          </a:bodyPr>
          <a:lstStyle/>
          <a:p>
            <a:pPr>
              <a:buNone/>
            </a:pPr>
            <a:r>
              <a:rPr lang="en-GB" sz="1400" b="1" dirty="0">
                <a:solidFill>
                  <a:srgbClr val="000000"/>
                </a:solidFill>
                <a:effectLst/>
                <a:latin typeface="Helvetica" pitchFamily="2" charset="0"/>
              </a:rPr>
              <a:t>Daily Trade </a:t>
            </a:r>
            <a:r>
              <a:rPr lang="en-GB" sz="1400" b="1" dirty="0">
                <a:solidFill>
                  <a:srgbClr val="000000"/>
                </a:solidFill>
                <a:latin typeface="Helvetica" pitchFamily="2" charset="0"/>
              </a:rPr>
              <a:t>P</a:t>
            </a:r>
            <a:r>
              <a:rPr lang="en-GB" sz="1400" b="1" dirty="0">
                <a:solidFill>
                  <a:srgbClr val="000000"/>
                </a:solidFill>
                <a:effectLst/>
                <a:latin typeface="Helvetica" pitchFamily="2" charset="0"/>
              </a:rPr>
              <a:t>olicy </a:t>
            </a:r>
            <a:r>
              <a:rPr lang="en-GB" sz="1400" b="1" dirty="0">
                <a:solidFill>
                  <a:srgbClr val="000000"/>
                </a:solidFill>
                <a:latin typeface="Helvetica" pitchFamily="2" charset="0"/>
              </a:rPr>
              <a:t>U</a:t>
            </a:r>
            <a:r>
              <a:rPr lang="en-GB" sz="1400" b="1" dirty="0">
                <a:solidFill>
                  <a:srgbClr val="000000"/>
                </a:solidFill>
                <a:effectLst/>
                <a:latin typeface="Helvetica" pitchFamily="2" charset="0"/>
              </a:rPr>
              <a:t>ncertainty</a:t>
            </a:r>
          </a:p>
          <a:p>
            <a:pPr>
              <a:buNone/>
            </a:pPr>
            <a:r>
              <a:rPr lang="en-GB" sz="1400" dirty="0">
                <a:solidFill>
                  <a:srgbClr val="6C757D"/>
                </a:solidFill>
                <a:effectLst/>
                <a:latin typeface="Helvetica" pitchFamily="2" charset="0"/>
              </a:rPr>
              <a:t>(US news-based metric, 7-day moving average)</a:t>
            </a:r>
          </a:p>
        </p:txBody>
      </p:sp>
      <p:pic>
        <p:nvPicPr>
          <p:cNvPr id="8" name="Picture 7">
            <a:extLst>
              <a:ext uri="{FF2B5EF4-FFF2-40B4-BE49-F238E27FC236}">
                <a16:creationId xmlns:a16="http://schemas.microsoft.com/office/drawing/2014/main" id="{8AA13285-88F6-62CD-1718-2A4848C5DAD2}"/>
              </a:ext>
            </a:extLst>
          </p:cNvPr>
          <p:cNvPicPr>
            <a:picLocks noChangeAspect="1"/>
          </p:cNvPicPr>
          <p:nvPr/>
        </p:nvPicPr>
        <p:blipFill>
          <a:blip r:embed="rId4"/>
          <a:srcRect t="6942" b="50219"/>
          <a:stretch>
            <a:fillRect/>
          </a:stretch>
        </p:blipFill>
        <p:spPr>
          <a:xfrm>
            <a:off x="467257" y="3688904"/>
            <a:ext cx="5088405" cy="1528340"/>
          </a:xfrm>
          <a:prstGeom prst="rect">
            <a:avLst/>
          </a:prstGeom>
        </p:spPr>
      </p:pic>
      <p:pic>
        <p:nvPicPr>
          <p:cNvPr id="10" name="Picture 9">
            <a:extLst>
              <a:ext uri="{FF2B5EF4-FFF2-40B4-BE49-F238E27FC236}">
                <a16:creationId xmlns:a16="http://schemas.microsoft.com/office/drawing/2014/main" id="{A890302B-5968-AF7B-00F6-22453F2EC299}"/>
              </a:ext>
            </a:extLst>
          </p:cNvPr>
          <p:cNvPicPr>
            <a:picLocks noChangeAspect="1"/>
          </p:cNvPicPr>
          <p:nvPr/>
        </p:nvPicPr>
        <p:blipFill>
          <a:blip r:embed="rId5"/>
          <a:stretch>
            <a:fillRect/>
          </a:stretch>
        </p:blipFill>
        <p:spPr>
          <a:xfrm>
            <a:off x="6034537" y="1928139"/>
            <a:ext cx="5420480" cy="3062655"/>
          </a:xfrm>
          <a:prstGeom prst="rect">
            <a:avLst/>
          </a:prstGeom>
        </p:spPr>
      </p:pic>
      <p:sp>
        <p:nvSpPr>
          <p:cNvPr id="11" name="Title 3">
            <a:extLst>
              <a:ext uri="{FF2B5EF4-FFF2-40B4-BE49-F238E27FC236}">
                <a16:creationId xmlns:a16="http://schemas.microsoft.com/office/drawing/2014/main" id="{16C2AD9F-CED8-11D1-6FFB-F0E68A0EDBAE}"/>
              </a:ext>
            </a:extLst>
          </p:cNvPr>
          <p:cNvSpPr txBox="1">
            <a:spLocks/>
          </p:cNvSpPr>
          <p:nvPr/>
        </p:nvSpPr>
        <p:spPr>
          <a:xfrm>
            <a:off x="254342" y="369550"/>
            <a:ext cx="10908400"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H" sz="2000" b="1" dirty="0">
                <a:solidFill>
                  <a:srgbClr val="000000"/>
                </a:solidFill>
                <a:latin typeface="Arial" panose="020B0604020202020204" pitchFamily="34" charset="0"/>
                <a:cs typeface="Arial" panose="020B0604020202020204" pitchFamily="34" charset="0"/>
              </a:rPr>
              <a:t>SPF CONSENSUS MAY UNDERSTIMATE EFFECTS OF US TARIFFS </a:t>
            </a:r>
          </a:p>
        </p:txBody>
      </p:sp>
      <p:sp>
        <p:nvSpPr>
          <p:cNvPr id="12" name="Subtitle 6">
            <a:extLst>
              <a:ext uri="{FF2B5EF4-FFF2-40B4-BE49-F238E27FC236}">
                <a16:creationId xmlns:a16="http://schemas.microsoft.com/office/drawing/2014/main" id="{4E42A166-2C81-67CD-84F7-3EDBEA6FBF2E}"/>
              </a:ext>
            </a:extLst>
          </p:cNvPr>
          <p:cNvSpPr txBox="1">
            <a:spLocks/>
          </p:cNvSpPr>
          <p:nvPr/>
        </p:nvSpPr>
        <p:spPr>
          <a:xfrm>
            <a:off x="226209" y="562682"/>
            <a:ext cx="11709200" cy="524800"/>
          </a:xfrm>
          <a:prstGeom prst="rect">
            <a:avLst/>
          </a:prstGeom>
          <a:noFill/>
          <a:ln>
            <a:noFill/>
          </a:ln>
        </p:spPr>
        <p:txBody>
          <a:bodyPr spcFirstLastPara="1" wrap="square" lIns="114300" tIns="121900" rIns="121900" bIns="121900"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rgbClr val="000000"/>
              </a:buClr>
              <a:buSzPts val="1500"/>
              <a:buFont typeface="Arial"/>
              <a:buNone/>
              <a:defRPr sz="1500" b="1" i="0" u="none" strike="noStrike" cap="none">
                <a:solidFill>
                  <a:srgbClr val="000000"/>
                </a:solidFill>
                <a:latin typeface="Arial"/>
                <a:ea typeface="Arial"/>
                <a:cs typeface="Arial"/>
                <a:sym typeface="Arial"/>
              </a:defRPr>
            </a:lvl1pPr>
            <a:lvl2pPr marL="914400" marR="0" lvl="1" indent="-323850"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3pPr>
            <a:lvl4pPr marL="1828800" marR="0" lvl="3" indent="-295275" algn="l" rtl="0">
              <a:lnSpc>
                <a:spcPct val="100000"/>
              </a:lnSpc>
              <a:spcBef>
                <a:spcPts val="0"/>
              </a:spcBef>
              <a:spcAft>
                <a:spcPts val="0"/>
              </a:spcAft>
              <a:buClr>
                <a:srgbClr val="000000"/>
              </a:buClr>
              <a:buSzPts val="1050"/>
              <a:buFont typeface="Arial"/>
              <a:buNone/>
              <a:defRPr sz="1050" b="0" i="0" u="none" strike="noStrike" cap="none">
                <a:solidFill>
                  <a:srgbClr val="000000"/>
                </a:solidFill>
                <a:latin typeface="Arial"/>
                <a:ea typeface="Arial"/>
                <a:cs typeface="Arial"/>
                <a:sym typeface="Arial"/>
              </a:defRPr>
            </a:lvl4pPr>
            <a:lvl5pPr marL="2286000" marR="0" lvl="4" indent="-279400" algn="l"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2743200" marR="0" lvl="5" indent="-266700" algn="l" rtl="0">
              <a:lnSpc>
                <a:spcPct val="100000"/>
              </a:lnSpc>
              <a:spcBef>
                <a:spcPts val="0"/>
              </a:spcBef>
              <a:spcAft>
                <a:spcPts val="0"/>
              </a:spcAft>
              <a:buClr>
                <a:srgbClr val="000000"/>
              </a:buClr>
              <a:buSzPts val="600"/>
              <a:buFont typeface="Arial"/>
              <a:buNone/>
              <a:defRPr sz="600" b="0" i="0" u="none" strike="noStrike" cap="none">
                <a:solidFill>
                  <a:srgbClr val="000000"/>
                </a:solidFill>
                <a:latin typeface="Arial"/>
                <a:ea typeface="Arial"/>
                <a:cs typeface="Arial"/>
                <a:sym typeface="Arial"/>
              </a:defRPr>
            </a:lvl6pPr>
            <a:lvl7pPr marL="3200400" marR="0" lvl="6" indent="-260350" algn="l" rtl="0">
              <a:lnSpc>
                <a:spcPct val="100000"/>
              </a:lnSpc>
              <a:spcBef>
                <a:spcPts val="0"/>
              </a:spcBef>
              <a:spcAft>
                <a:spcPts val="0"/>
              </a:spcAft>
              <a:buClr>
                <a:srgbClr val="000000"/>
              </a:buClr>
              <a:buSzPts val="500"/>
              <a:buFont typeface="Arial"/>
              <a:buNone/>
              <a:defRPr sz="500" b="0" i="0" u="none" strike="noStrike" cap="none">
                <a:solidFill>
                  <a:srgbClr val="000000"/>
                </a:solidFill>
                <a:latin typeface="Arial"/>
                <a:ea typeface="Arial"/>
                <a:cs typeface="Arial"/>
                <a:sym typeface="Arial"/>
              </a:defRPr>
            </a:lvl7pPr>
            <a:lvl8pPr marL="3657600" marR="0" lvl="7" indent="-254000" algn="l" rtl="0">
              <a:lnSpc>
                <a:spcPct val="100000"/>
              </a:lnSpc>
              <a:spcBef>
                <a:spcPts val="0"/>
              </a:spcBef>
              <a:spcAft>
                <a:spcPts val="0"/>
              </a:spcAft>
              <a:buClr>
                <a:srgbClr val="000000"/>
              </a:buClr>
              <a:buSzPts val="400"/>
              <a:buFont typeface="Arial"/>
              <a:buNone/>
              <a:defRPr sz="400" b="0" i="0" u="none" strike="noStrike" cap="none">
                <a:solidFill>
                  <a:srgbClr val="000000"/>
                </a:solidFill>
                <a:latin typeface="Arial"/>
                <a:ea typeface="Arial"/>
                <a:cs typeface="Arial"/>
                <a:sym typeface="Arial"/>
              </a:defRPr>
            </a:lvl8pPr>
            <a:lvl9pPr marL="4114800" marR="0" lvl="8" indent="-247650" algn="l" rtl="0">
              <a:lnSpc>
                <a:spcPct val="100000"/>
              </a:lnSpc>
              <a:spcBef>
                <a:spcPts val="0"/>
              </a:spcBef>
              <a:spcAft>
                <a:spcPts val="0"/>
              </a:spcAft>
              <a:buClr>
                <a:srgbClr val="000000"/>
              </a:buClr>
              <a:buSzPts val="300"/>
              <a:buFont typeface="Arial"/>
              <a:buNone/>
              <a:defRPr sz="300" b="0" i="0" u="none" strike="noStrike" cap="none">
                <a:solidFill>
                  <a:srgbClr val="000000"/>
                </a:solidFill>
                <a:latin typeface="Arial"/>
                <a:ea typeface="Arial"/>
                <a:cs typeface="Arial"/>
                <a:sym typeface="Arial"/>
              </a:defRPr>
            </a:lvl9pPr>
          </a:lstStyle>
          <a:p>
            <a:pPr marL="0"/>
            <a:r>
              <a:rPr lang="en-CH" dirty="0">
                <a:solidFill>
                  <a:srgbClr val="69A3D1"/>
                </a:solidFill>
                <a:latin typeface="Arial" panose="020B0604020202020204" pitchFamily="34" charset="0"/>
                <a:cs typeface="Arial" panose="020B0604020202020204" pitchFamily="34" charset="0"/>
              </a:rPr>
              <a:t>Analysis</a:t>
            </a:r>
            <a:r>
              <a:rPr lang="en-CH" b="0" dirty="0">
                <a:solidFill>
                  <a:srgbClr val="69A3D1"/>
                </a:solidFill>
                <a:latin typeface="Arial" panose="020B0604020202020204" pitchFamily="34" charset="0"/>
                <a:cs typeface="Arial" panose="020B0604020202020204" pitchFamily="34" charset="0"/>
              </a:rPr>
              <a:t> </a:t>
            </a:r>
            <a:r>
              <a:rPr lang="en-CH" b="0" dirty="0">
                <a:solidFill>
                  <a:schemeClr val="tx1"/>
                </a:solidFill>
                <a:latin typeface="Arial" panose="020B0604020202020204" pitchFamily="34" charset="0"/>
                <a:cs typeface="Arial" panose="020B0604020202020204" pitchFamily="34" charset="0"/>
              </a:rPr>
              <a:t>| Rationale for divergence</a:t>
            </a:r>
            <a:endParaRPr lang="en-CH" dirty="0">
              <a:solidFill>
                <a:srgbClr val="69A3D1"/>
              </a:solidFill>
              <a:latin typeface="Arial" panose="020B0604020202020204" pitchFamily="34" charset="0"/>
              <a:cs typeface="Arial" panose="020B0604020202020204" pitchFamily="34" charset="0"/>
            </a:endParaRPr>
          </a:p>
        </p:txBody>
      </p:sp>
      <p:grpSp>
        <p:nvGrpSpPr>
          <p:cNvPr id="13" name="Group 12">
            <a:extLst>
              <a:ext uri="{FF2B5EF4-FFF2-40B4-BE49-F238E27FC236}">
                <a16:creationId xmlns:a16="http://schemas.microsoft.com/office/drawing/2014/main" id="{D5906CD5-1FAE-8C90-9270-30C547805515}"/>
              </a:ext>
            </a:extLst>
          </p:cNvPr>
          <p:cNvGrpSpPr/>
          <p:nvPr/>
        </p:nvGrpSpPr>
        <p:grpSpPr>
          <a:xfrm>
            <a:off x="254343" y="2172056"/>
            <a:ext cx="5371542" cy="977694"/>
            <a:chOff x="6761755" y="2987590"/>
            <a:chExt cx="5371542" cy="977694"/>
          </a:xfrm>
        </p:grpSpPr>
        <p:sp>
          <p:nvSpPr>
            <p:cNvPr id="18" name="Text 2">
              <a:extLst>
                <a:ext uri="{FF2B5EF4-FFF2-40B4-BE49-F238E27FC236}">
                  <a16:creationId xmlns:a16="http://schemas.microsoft.com/office/drawing/2014/main" id="{7F1E10BC-C8E9-684C-000B-AA8DC93F8957}"/>
                </a:ext>
              </a:extLst>
            </p:cNvPr>
            <p:cNvSpPr/>
            <p:nvPr/>
          </p:nvSpPr>
          <p:spPr>
            <a:xfrm>
              <a:off x="6761755" y="2987590"/>
              <a:ext cx="5371542" cy="897787"/>
            </a:xfrm>
            <a:prstGeom prst="roundRect">
              <a:avLst>
                <a:gd name="adj" fmla="val 6098"/>
              </a:avLst>
            </a:prstGeom>
            <a:solidFill>
              <a:srgbClr val="F8FAFB"/>
            </a:solidFill>
            <a:ln/>
          </p:spPr>
          <p:txBody>
            <a:bodyPr wrap="square" rtlCol="0" anchor="ctr"/>
            <a:lstStyle/>
            <a:p>
              <a:pPr marL="0" indent="0">
                <a:buNone/>
              </a:pPr>
              <a:endParaRPr lang="en-US" dirty="0">
                <a:solidFill>
                  <a:srgbClr val="000000"/>
                </a:solidFill>
                <a:latin typeface="Arial" panose="020B0604020202020204" pitchFamily="34" charset="0"/>
                <a:cs typeface="Arial" panose="020B0604020202020204" pitchFamily="34" charset="0"/>
              </a:endParaRPr>
            </a:p>
          </p:txBody>
        </p:sp>
        <p:sp>
          <p:nvSpPr>
            <p:cNvPr id="19" name="Text 7">
              <a:extLst>
                <a:ext uri="{FF2B5EF4-FFF2-40B4-BE49-F238E27FC236}">
                  <a16:creationId xmlns:a16="http://schemas.microsoft.com/office/drawing/2014/main" id="{339D4047-82E4-3454-6224-5A14AA15417A}"/>
                </a:ext>
              </a:extLst>
            </p:cNvPr>
            <p:cNvSpPr/>
            <p:nvPr/>
          </p:nvSpPr>
          <p:spPr>
            <a:xfrm>
              <a:off x="6916379" y="3067497"/>
              <a:ext cx="5019030" cy="897787"/>
            </a:xfrm>
            <a:prstGeom prst="rect">
              <a:avLst/>
            </a:prstGeom>
            <a:noFill/>
            <a:ln/>
          </p:spPr>
          <p:txBody>
            <a:bodyPr wrap="square" lIns="0" tIns="0" rIns="0" bIns="0" rtlCol="0" anchor="t"/>
            <a:lstStyle/>
            <a:p>
              <a:pPr>
                <a:lnSpc>
                  <a:spcPts val="1575"/>
                </a:lnSpc>
              </a:pPr>
              <a:r>
                <a:rPr lang="en-US" sz="1400" b="1" dirty="0">
                  <a:solidFill>
                    <a:srgbClr val="69A3D1"/>
                  </a:solidFill>
                  <a:latin typeface="Arial" panose="020B0604020202020204" pitchFamily="34" charset="0"/>
                  <a:ea typeface="Arial" pitchFamily="34" charset="-122"/>
                  <a:cs typeface="Arial" panose="020B0604020202020204" pitchFamily="34" charset="0"/>
                </a:rPr>
                <a:t>Direct effects</a:t>
              </a:r>
            </a:p>
            <a:p>
              <a:pPr>
                <a:lnSpc>
                  <a:spcPts val="1575"/>
                </a:lnSpc>
              </a:pPr>
              <a:r>
                <a:rPr lang="en-US" sz="1400" dirty="0">
                  <a:solidFill>
                    <a:srgbClr val="1D1D1D"/>
                  </a:solidFill>
                  <a:latin typeface="Arial" panose="020B0604020202020204" pitchFamily="34" charset="0"/>
                  <a:ea typeface="Arial" pitchFamily="34" charset="-122"/>
                  <a:cs typeface="Arial" panose="020B0604020202020204" pitchFamily="34" charset="0"/>
                </a:rPr>
                <a:t>Higher tariffs could directly impact EU economic activity, especially employment through an increase in export prices</a:t>
              </a:r>
            </a:p>
          </p:txBody>
        </p:sp>
      </p:grpSp>
      <p:sp>
        <p:nvSpPr>
          <p:cNvPr id="20" name="Text 18">
            <a:extLst>
              <a:ext uri="{FF2B5EF4-FFF2-40B4-BE49-F238E27FC236}">
                <a16:creationId xmlns:a16="http://schemas.microsoft.com/office/drawing/2014/main" id="{A56B89DA-46FD-9606-20D9-0CBEE0EC2046}"/>
              </a:ext>
            </a:extLst>
          </p:cNvPr>
          <p:cNvSpPr/>
          <p:nvPr/>
        </p:nvSpPr>
        <p:spPr>
          <a:xfrm>
            <a:off x="384704" y="5598242"/>
            <a:ext cx="11403541" cy="731341"/>
          </a:xfrm>
          <a:prstGeom prst="roundRect">
            <a:avLst>
              <a:gd name="adj" fmla="val 10419"/>
            </a:avLst>
          </a:prstGeom>
          <a:solidFill>
            <a:srgbClr val="69A3D1">
              <a:alpha val="25098"/>
            </a:srgbClr>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24" name="Shape 19">
            <a:extLst>
              <a:ext uri="{FF2B5EF4-FFF2-40B4-BE49-F238E27FC236}">
                <a16:creationId xmlns:a16="http://schemas.microsoft.com/office/drawing/2014/main" id="{E6456305-AC31-533C-0C86-D0641D7EC18E}"/>
              </a:ext>
            </a:extLst>
          </p:cNvPr>
          <p:cNvSpPr/>
          <p:nvPr/>
        </p:nvSpPr>
        <p:spPr>
          <a:xfrm>
            <a:off x="403755" y="5598242"/>
            <a:ext cx="0" cy="731341"/>
          </a:xfrm>
          <a:prstGeom prst="line">
            <a:avLst/>
          </a:prstGeom>
          <a:noFill/>
          <a:ln w="38100">
            <a:solidFill>
              <a:srgbClr val="69A3D1"/>
            </a:solidFill>
            <a:prstDash val="solid"/>
          </a:ln>
        </p:spPr>
        <p:txBody>
          <a:bodyPr/>
          <a:lstStyle/>
          <a:p>
            <a:endParaRPr lang="en-CH">
              <a:latin typeface="Arial" panose="020B0604020202020204" pitchFamily="34" charset="0"/>
              <a:cs typeface="Arial" panose="020B0604020202020204" pitchFamily="34" charset="0"/>
            </a:endParaRPr>
          </a:p>
        </p:txBody>
      </p:sp>
      <p:sp>
        <p:nvSpPr>
          <p:cNvPr id="33" name="Text 20">
            <a:extLst>
              <a:ext uri="{FF2B5EF4-FFF2-40B4-BE49-F238E27FC236}">
                <a16:creationId xmlns:a16="http://schemas.microsoft.com/office/drawing/2014/main" id="{41A13B96-A6EC-EC2A-06B4-606740A44A8F}"/>
              </a:ext>
            </a:extLst>
          </p:cNvPr>
          <p:cNvSpPr/>
          <p:nvPr/>
        </p:nvSpPr>
        <p:spPr>
          <a:xfrm>
            <a:off x="575205" y="5750642"/>
            <a:ext cx="11060790" cy="426541"/>
          </a:xfrm>
          <a:prstGeom prst="rect">
            <a:avLst/>
          </a:prstGeom>
          <a:noFill/>
          <a:ln/>
        </p:spPr>
        <p:txBody>
          <a:bodyPr wrap="square" lIns="0" tIns="0" rIns="0" bIns="0" rtlCol="0" anchor="t"/>
          <a:lstStyle/>
          <a:p>
            <a:pPr marL="0" indent="0" algn="just">
              <a:lnSpc>
                <a:spcPts val="1680"/>
              </a:lnSpc>
              <a:buNone/>
            </a:pPr>
            <a:r>
              <a:rPr lang="en-US" sz="1400" b="1" dirty="0">
                <a:solidFill>
                  <a:srgbClr val="1D1D1D"/>
                </a:solidFill>
                <a:latin typeface="Arial" panose="020B0604020202020204" pitchFamily="34" charset="0"/>
                <a:ea typeface="Arial" pitchFamily="34" charset="-122"/>
                <a:cs typeface="Arial" panose="020B0604020202020204" pitchFamily="34" charset="0"/>
              </a:rPr>
              <a:t>Assessment: </a:t>
            </a:r>
            <a:r>
              <a:rPr lang="en-US" sz="1400" dirty="0">
                <a:solidFill>
                  <a:srgbClr val="1D1D1D"/>
                </a:solidFill>
                <a:latin typeface="Arial" panose="020B0604020202020204" pitchFamily="34" charset="0"/>
                <a:ea typeface="Arial" pitchFamily="34" charset="-122"/>
                <a:cs typeface="Arial" panose="020B0604020202020204" pitchFamily="34" charset="0"/>
              </a:rPr>
              <a:t>The assumed reduction in exports to the US is expected to have a significant impact on some sectors and tariffs may put additional pressure on an already weaking labor market</a:t>
            </a:r>
            <a:endParaRPr lang="en-US" sz="1400" dirty="0">
              <a:latin typeface="Arial" panose="020B0604020202020204" pitchFamily="34" charset="0"/>
              <a:cs typeface="Arial" panose="020B0604020202020204" pitchFamily="34" charset="0"/>
            </a:endParaRPr>
          </a:p>
        </p:txBody>
      </p:sp>
      <p:sp>
        <p:nvSpPr>
          <p:cNvPr id="34" name="TextBox 33">
            <a:extLst>
              <a:ext uri="{FF2B5EF4-FFF2-40B4-BE49-F238E27FC236}">
                <a16:creationId xmlns:a16="http://schemas.microsoft.com/office/drawing/2014/main" id="{019D4D20-9CBE-3288-19A5-12062037BFE4}"/>
              </a:ext>
            </a:extLst>
          </p:cNvPr>
          <p:cNvSpPr txBox="1"/>
          <p:nvPr/>
        </p:nvSpPr>
        <p:spPr>
          <a:xfrm>
            <a:off x="273755" y="3154976"/>
            <a:ext cx="9619128" cy="523220"/>
          </a:xfrm>
          <a:prstGeom prst="rect">
            <a:avLst/>
          </a:prstGeom>
          <a:noFill/>
        </p:spPr>
        <p:txBody>
          <a:bodyPr wrap="square">
            <a:spAutoFit/>
          </a:bodyPr>
          <a:lstStyle/>
          <a:p>
            <a:pPr>
              <a:buNone/>
            </a:pPr>
            <a:r>
              <a:rPr lang="en-GB" sz="1400" b="1" dirty="0">
                <a:solidFill>
                  <a:srgbClr val="000000"/>
                </a:solidFill>
                <a:effectLst/>
                <a:latin typeface="Helvetica" pitchFamily="2" charset="0"/>
              </a:rPr>
              <a:t>Expected employment decline due to US tariffs by country</a:t>
            </a:r>
          </a:p>
          <a:p>
            <a:pPr>
              <a:buNone/>
            </a:pPr>
            <a:r>
              <a:rPr lang="en-GB" sz="1400" dirty="0">
                <a:solidFill>
                  <a:srgbClr val="6C757D"/>
                </a:solidFill>
                <a:effectLst/>
                <a:latin typeface="Helvetica" pitchFamily="2" charset="0"/>
              </a:rPr>
              <a:t>(Lower and upper range refers to 0.1% and 0.3% respectively)</a:t>
            </a:r>
          </a:p>
        </p:txBody>
      </p:sp>
      <p:sp>
        <p:nvSpPr>
          <p:cNvPr id="35" name="TextBox 34">
            <a:extLst>
              <a:ext uri="{FF2B5EF4-FFF2-40B4-BE49-F238E27FC236}">
                <a16:creationId xmlns:a16="http://schemas.microsoft.com/office/drawing/2014/main" id="{14959988-83F4-865F-04C6-C125AD44B545}"/>
              </a:ext>
            </a:extLst>
          </p:cNvPr>
          <p:cNvSpPr txBox="1"/>
          <p:nvPr/>
        </p:nvSpPr>
        <p:spPr>
          <a:xfrm>
            <a:off x="390871" y="5260283"/>
            <a:ext cx="5374208" cy="271869"/>
          </a:xfrm>
          <a:prstGeom prst="rect">
            <a:avLst/>
          </a:prstGeom>
          <a:noFill/>
        </p:spPr>
        <p:txBody>
          <a:bodyPr wrap="square">
            <a:spAutoFit/>
          </a:bodyPr>
          <a:lstStyle/>
          <a:p>
            <a:pPr>
              <a:lnSpc>
                <a:spcPts val="1350"/>
              </a:lnSpc>
            </a:pPr>
            <a:r>
              <a:rPr lang="en-GB" sz="1200" i="1" dirty="0">
                <a:solidFill>
                  <a:srgbClr val="3B3B3B"/>
                </a:solidFill>
                <a:latin typeface="Arial" panose="020B0604020202020204" pitchFamily="34" charset="0"/>
                <a:cs typeface="Arial" panose="020B0604020202020204" pitchFamily="34" charset="0"/>
              </a:rPr>
              <a:t>Source: European Commission (2025)</a:t>
            </a:r>
            <a:endParaRPr lang="en-GB" sz="1200"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129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1439EA-111E-40BB-409E-8822C939A10D}"/>
            </a:ext>
          </a:extLst>
        </p:cNvPr>
        <p:cNvGrpSpPr/>
        <p:nvPr/>
      </p:nvGrpSpPr>
      <p:grpSpPr>
        <a:xfrm>
          <a:off x="0" y="0"/>
          <a:ext cx="0" cy="0"/>
          <a:chOff x="0" y="0"/>
          <a:chExt cx="0" cy="0"/>
        </a:xfrm>
      </p:grpSpPr>
      <p:sp>
        <p:nvSpPr>
          <p:cNvPr id="2" name="Footer Placeholder 9">
            <a:extLst>
              <a:ext uri="{FF2B5EF4-FFF2-40B4-BE49-F238E27FC236}">
                <a16:creationId xmlns:a16="http://schemas.microsoft.com/office/drawing/2014/main" id="{F8F268C4-12A3-651B-5B2A-01C4FC9BF1F5}"/>
              </a:ext>
            </a:extLst>
          </p:cNvPr>
          <p:cNvSpPr>
            <a:spLocks noGrp="1"/>
          </p:cNvSpPr>
          <p:nvPr>
            <p:ph type="ftr" sz="quarter" idx="11"/>
          </p:nvPr>
        </p:nvSpPr>
        <p:spPr>
          <a:xfrm>
            <a:off x="9515061" y="6329583"/>
            <a:ext cx="2394551" cy="365125"/>
          </a:xfrm>
        </p:spPr>
        <p:txBody>
          <a:bodyPr/>
          <a:lstStyle/>
          <a:p>
            <a:pPr algn="r"/>
            <a:r>
              <a:rPr lang="en-GB" sz="800" dirty="0">
                <a:solidFill>
                  <a:srgbClr val="000000"/>
                </a:solidFill>
                <a:latin typeface="Arial" panose="020B0604020202020204" pitchFamily="34" charset="0"/>
                <a:cs typeface="Arial" panose="020B0604020202020204" pitchFamily="34" charset="0"/>
              </a:rPr>
              <a:t>2026-2027 Forecasts | </a:t>
            </a:r>
            <a:fld id="{8FEE686F-D980-324A-BFB9-D3465C7B126A}" type="slidenum">
              <a:rPr lang="en-GB" sz="800" b="1" smtClean="0">
                <a:solidFill>
                  <a:srgbClr val="000000"/>
                </a:solidFill>
                <a:latin typeface="Arial" panose="020B0604020202020204" pitchFamily="34" charset="0"/>
                <a:cs typeface="Arial" panose="020B0604020202020204" pitchFamily="34" charset="0"/>
              </a:rPr>
              <a:pPr algn="r"/>
              <a:t>9</a:t>
            </a:fld>
            <a:endParaRPr lang="en-CH" sz="800" b="1" dirty="0">
              <a:solidFill>
                <a:srgbClr val="000000"/>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65B5947-01CE-A14B-EC4B-61ECACFA56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56"/>
          <a:stretch>
            <a:fillRect/>
          </a:stretch>
        </p:blipFill>
        <p:spPr bwMode="auto">
          <a:xfrm>
            <a:off x="9832768" y="395219"/>
            <a:ext cx="2118499" cy="31289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0BA8F03-3CB2-1E0F-6257-25B438618FB8}"/>
              </a:ext>
            </a:extLst>
          </p:cNvPr>
          <p:cNvSpPr/>
          <p:nvPr/>
        </p:nvSpPr>
        <p:spPr>
          <a:xfrm>
            <a:off x="-1" y="3198"/>
            <a:ext cx="12192001" cy="226355"/>
          </a:xfrm>
          <a:prstGeom prst="rect">
            <a:avLst/>
          </a:prstGeom>
          <a:solidFill>
            <a:srgbClr val="000000">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rgbClr val="000000"/>
              </a:solidFill>
              <a:latin typeface="Arial" panose="020B0604020202020204" pitchFamily="34" charset="0"/>
              <a:cs typeface="Arial" panose="020B0604020202020204" pitchFamily="34" charset="0"/>
            </a:endParaRPr>
          </a:p>
        </p:txBody>
      </p:sp>
      <p:sp>
        <p:nvSpPr>
          <p:cNvPr id="5" name="Title 3">
            <a:extLst>
              <a:ext uri="{FF2B5EF4-FFF2-40B4-BE49-F238E27FC236}">
                <a16:creationId xmlns:a16="http://schemas.microsoft.com/office/drawing/2014/main" id="{AD11D301-3CE7-4601-4689-D004F2154A47}"/>
              </a:ext>
            </a:extLst>
          </p:cNvPr>
          <p:cNvSpPr txBox="1">
            <a:spLocks/>
          </p:cNvSpPr>
          <p:nvPr/>
        </p:nvSpPr>
        <p:spPr>
          <a:xfrm>
            <a:off x="254342" y="369550"/>
            <a:ext cx="10908400" cy="6359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H" sz="2000" b="1" dirty="0">
                <a:solidFill>
                  <a:srgbClr val="000000"/>
                </a:solidFill>
                <a:latin typeface="Arial" panose="020B0604020202020204" pitchFamily="34" charset="0"/>
                <a:cs typeface="Arial" panose="020B0604020202020204" pitchFamily="34" charset="0"/>
              </a:rPr>
              <a:t>WE EXPECT A SERIES OF RATE CUTS SUMMING UP TO 75BPS BY Q1 2028</a:t>
            </a:r>
          </a:p>
        </p:txBody>
      </p:sp>
      <p:sp>
        <p:nvSpPr>
          <p:cNvPr id="6" name="Subtitle 6">
            <a:extLst>
              <a:ext uri="{FF2B5EF4-FFF2-40B4-BE49-F238E27FC236}">
                <a16:creationId xmlns:a16="http://schemas.microsoft.com/office/drawing/2014/main" id="{95AB3AC0-04E6-688E-A40F-46538A2FB875}"/>
              </a:ext>
            </a:extLst>
          </p:cNvPr>
          <p:cNvSpPr txBox="1">
            <a:spLocks/>
          </p:cNvSpPr>
          <p:nvPr/>
        </p:nvSpPr>
        <p:spPr>
          <a:xfrm>
            <a:off x="226209" y="562682"/>
            <a:ext cx="11709200" cy="524800"/>
          </a:xfrm>
          <a:prstGeom prst="rect">
            <a:avLst/>
          </a:prstGeom>
          <a:noFill/>
          <a:ln>
            <a:noFill/>
          </a:ln>
        </p:spPr>
        <p:txBody>
          <a:bodyPr spcFirstLastPara="1" wrap="square" lIns="114300" tIns="121900" rIns="121900" bIns="121900"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rgbClr val="000000"/>
              </a:buClr>
              <a:buSzPts val="1500"/>
              <a:buFont typeface="Arial"/>
              <a:buNone/>
              <a:defRPr sz="1500" b="1" i="0" u="none" strike="noStrike" cap="none">
                <a:solidFill>
                  <a:srgbClr val="000000"/>
                </a:solidFill>
                <a:latin typeface="Arial"/>
                <a:ea typeface="Arial"/>
                <a:cs typeface="Arial"/>
                <a:sym typeface="Arial"/>
              </a:defRPr>
            </a:lvl1pPr>
            <a:lvl2pPr marL="914400" marR="0" lvl="1" indent="-323850"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Arial"/>
                <a:ea typeface="Arial"/>
                <a:cs typeface="Arial"/>
                <a:sym typeface="Arial"/>
              </a:defRPr>
            </a:lvl3pPr>
            <a:lvl4pPr marL="1828800" marR="0" lvl="3" indent="-295275" algn="l" rtl="0">
              <a:lnSpc>
                <a:spcPct val="100000"/>
              </a:lnSpc>
              <a:spcBef>
                <a:spcPts val="0"/>
              </a:spcBef>
              <a:spcAft>
                <a:spcPts val="0"/>
              </a:spcAft>
              <a:buClr>
                <a:srgbClr val="000000"/>
              </a:buClr>
              <a:buSzPts val="1050"/>
              <a:buFont typeface="Arial"/>
              <a:buNone/>
              <a:defRPr sz="1050" b="0" i="0" u="none" strike="noStrike" cap="none">
                <a:solidFill>
                  <a:srgbClr val="000000"/>
                </a:solidFill>
                <a:latin typeface="Arial"/>
                <a:ea typeface="Arial"/>
                <a:cs typeface="Arial"/>
                <a:sym typeface="Arial"/>
              </a:defRPr>
            </a:lvl4pPr>
            <a:lvl5pPr marL="2286000" marR="0" lvl="4" indent="-279400" algn="l"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2743200" marR="0" lvl="5" indent="-266700" algn="l" rtl="0">
              <a:lnSpc>
                <a:spcPct val="100000"/>
              </a:lnSpc>
              <a:spcBef>
                <a:spcPts val="0"/>
              </a:spcBef>
              <a:spcAft>
                <a:spcPts val="0"/>
              </a:spcAft>
              <a:buClr>
                <a:srgbClr val="000000"/>
              </a:buClr>
              <a:buSzPts val="600"/>
              <a:buFont typeface="Arial"/>
              <a:buNone/>
              <a:defRPr sz="600" b="0" i="0" u="none" strike="noStrike" cap="none">
                <a:solidFill>
                  <a:srgbClr val="000000"/>
                </a:solidFill>
                <a:latin typeface="Arial"/>
                <a:ea typeface="Arial"/>
                <a:cs typeface="Arial"/>
                <a:sym typeface="Arial"/>
              </a:defRPr>
            </a:lvl6pPr>
            <a:lvl7pPr marL="3200400" marR="0" lvl="6" indent="-260350" algn="l" rtl="0">
              <a:lnSpc>
                <a:spcPct val="100000"/>
              </a:lnSpc>
              <a:spcBef>
                <a:spcPts val="0"/>
              </a:spcBef>
              <a:spcAft>
                <a:spcPts val="0"/>
              </a:spcAft>
              <a:buClr>
                <a:srgbClr val="000000"/>
              </a:buClr>
              <a:buSzPts val="500"/>
              <a:buFont typeface="Arial"/>
              <a:buNone/>
              <a:defRPr sz="500" b="0" i="0" u="none" strike="noStrike" cap="none">
                <a:solidFill>
                  <a:srgbClr val="000000"/>
                </a:solidFill>
                <a:latin typeface="Arial"/>
                <a:ea typeface="Arial"/>
                <a:cs typeface="Arial"/>
                <a:sym typeface="Arial"/>
              </a:defRPr>
            </a:lvl7pPr>
            <a:lvl8pPr marL="3657600" marR="0" lvl="7" indent="-254000" algn="l" rtl="0">
              <a:lnSpc>
                <a:spcPct val="100000"/>
              </a:lnSpc>
              <a:spcBef>
                <a:spcPts val="0"/>
              </a:spcBef>
              <a:spcAft>
                <a:spcPts val="0"/>
              </a:spcAft>
              <a:buClr>
                <a:srgbClr val="000000"/>
              </a:buClr>
              <a:buSzPts val="400"/>
              <a:buFont typeface="Arial"/>
              <a:buNone/>
              <a:defRPr sz="400" b="0" i="0" u="none" strike="noStrike" cap="none">
                <a:solidFill>
                  <a:srgbClr val="000000"/>
                </a:solidFill>
                <a:latin typeface="Arial"/>
                <a:ea typeface="Arial"/>
                <a:cs typeface="Arial"/>
                <a:sym typeface="Arial"/>
              </a:defRPr>
            </a:lvl8pPr>
            <a:lvl9pPr marL="4114800" marR="0" lvl="8" indent="-247650" algn="l" rtl="0">
              <a:lnSpc>
                <a:spcPct val="100000"/>
              </a:lnSpc>
              <a:spcBef>
                <a:spcPts val="0"/>
              </a:spcBef>
              <a:spcAft>
                <a:spcPts val="0"/>
              </a:spcAft>
              <a:buClr>
                <a:srgbClr val="000000"/>
              </a:buClr>
              <a:buSzPts val="300"/>
              <a:buFont typeface="Arial"/>
              <a:buNone/>
              <a:defRPr sz="300" b="0" i="0" u="none" strike="noStrike" cap="none">
                <a:solidFill>
                  <a:srgbClr val="000000"/>
                </a:solidFill>
                <a:latin typeface="Arial"/>
                <a:ea typeface="Arial"/>
                <a:cs typeface="Arial"/>
                <a:sym typeface="Arial"/>
              </a:defRPr>
            </a:lvl9pPr>
          </a:lstStyle>
          <a:p>
            <a:pPr marL="0"/>
            <a:r>
              <a:rPr lang="en-CH" dirty="0">
                <a:solidFill>
                  <a:srgbClr val="69A3D1"/>
                </a:solidFill>
                <a:latin typeface="Arial" panose="020B0604020202020204" pitchFamily="34" charset="0"/>
                <a:cs typeface="Arial" panose="020B0604020202020204" pitchFamily="34" charset="0"/>
              </a:rPr>
              <a:t>Conclusion </a:t>
            </a:r>
            <a:r>
              <a:rPr lang="en-CH" b="0" dirty="0">
                <a:solidFill>
                  <a:schemeClr val="tx1"/>
                </a:solidFill>
                <a:latin typeface="Arial" panose="020B0604020202020204" pitchFamily="34" charset="0"/>
                <a:cs typeface="Arial" panose="020B0604020202020204" pitchFamily="34" charset="0"/>
              </a:rPr>
              <a:t>| </a:t>
            </a:r>
            <a:r>
              <a:rPr lang="en-CH" b="0" dirty="0">
                <a:latin typeface="Arial" panose="020B0604020202020204" pitchFamily="34" charset="0"/>
                <a:cs typeface="Arial" panose="020B0604020202020204" pitchFamily="34" charset="0"/>
              </a:rPr>
              <a:t>ECB Deposit Facility Rate Forecast </a:t>
            </a:r>
            <a:endParaRPr lang="en-CH" dirty="0">
              <a:solidFill>
                <a:srgbClr val="69A3D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6F4F0C87-89CA-FA4A-BDB8-65CC95AA6891}"/>
              </a:ext>
            </a:extLst>
          </p:cNvPr>
          <p:cNvSpPr/>
          <p:nvPr/>
        </p:nvSpPr>
        <p:spPr>
          <a:xfrm>
            <a:off x="11951267" y="638652"/>
            <a:ext cx="57600" cy="57600"/>
          </a:xfrm>
          <a:prstGeom prst="rect">
            <a:avLst/>
          </a:prstGeom>
          <a:solidFill>
            <a:srgbClr val="69A3D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solidFill>
                <a:schemeClr val="bg1">
                  <a:lumMod val="95000"/>
                </a:schemeClr>
              </a:solidFill>
              <a:latin typeface="Arial" panose="020B0604020202020204" pitchFamily="34" charset="0"/>
              <a:cs typeface="Arial" panose="020B0604020202020204" pitchFamily="34" charset="0"/>
            </a:endParaRPr>
          </a:p>
        </p:txBody>
      </p:sp>
      <p:grpSp>
        <p:nvGrpSpPr>
          <p:cNvPr id="72" name="Group 71">
            <a:extLst>
              <a:ext uri="{FF2B5EF4-FFF2-40B4-BE49-F238E27FC236}">
                <a16:creationId xmlns:a16="http://schemas.microsoft.com/office/drawing/2014/main" id="{C40605BE-CC73-AE4A-764D-7744AC6145D6}"/>
              </a:ext>
            </a:extLst>
          </p:cNvPr>
          <p:cNvGrpSpPr/>
          <p:nvPr/>
        </p:nvGrpSpPr>
        <p:grpSpPr>
          <a:xfrm>
            <a:off x="6802657" y="1326697"/>
            <a:ext cx="2469272" cy="880136"/>
            <a:chOff x="4867582" y="2812157"/>
            <a:chExt cx="2692450" cy="1123950"/>
          </a:xfrm>
        </p:grpSpPr>
        <p:sp>
          <p:nvSpPr>
            <p:cNvPr id="57" name="Text 10">
              <a:extLst>
                <a:ext uri="{FF2B5EF4-FFF2-40B4-BE49-F238E27FC236}">
                  <a16:creationId xmlns:a16="http://schemas.microsoft.com/office/drawing/2014/main" id="{190C13A6-1BC3-8654-F938-062E8FE356C2}"/>
                </a:ext>
              </a:extLst>
            </p:cNvPr>
            <p:cNvSpPr/>
            <p:nvPr/>
          </p:nvSpPr>
          <p:spPr>
            <a:xfrm>
              <a:off x="4867582" y="2812157"/>
              <a:ext cx="2692450" cy="1123950"/>
            </a:xfrm>
            <a:prstGeom prst="roundRect">
              <a:avLst>
                <a:gd name="adj" fmla="val 6780"/>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58" name="Text 11">
              <a:extLst>
                <a:ext uri="{FF2B5EF4-FFF2-40B4-BE49-F238E27FC236}">
                  <a16:creationId xmlns:a16="http://schemas.microsoft.com/office/drawing/2014/main" id="{B8043216-D092-BF9C-8B31-B18B19499711}"/>
                </a:ext>
              </a:extLst>
            </p:cNvPr>
            <p:cNvSpPr/>
            <p:nvPr/>
          </p:nvSpPr>
          <p:spPr>
            <a:xfrm>
              <a:off x="5039032" y="2983607"/>
              <a:ext cx="2396541" cy="190500"/>
            </a:xfrm>
            <a:prstGeom prst="rect">
              <a:avLst/>
            </a:prstGeom>
            <a:noFill/>
            <a:ln/>
          </p:spPr>
          <p:txBody>
            <a:bodyPr wrap="square" lIns="0" tIns="0" rIns="0" bIns="0" rtlCol="0" anchor="t"/>
            <a:lstStyle/>
            <a:p>
              <a:pPr marL="0" indent="0" algn="l">
                <a:lnSpc>
                  <a:spcPts val="1500"/>
                </a:lnSpc>
                <a:spcAft>
                  <a:spcPts val="450"/>
                </a:spcAft>
                <a:buNone/>
              </a:pPr>
              <a:r>
                <a:rPr lang="en-US" sz="1050" b="1" dirty="0">
                  <a:solidFill>
                    <a:srgbClr val="6C757D"/>
                  </a:solidFill>
                  <a:latin typeface="Arial" panose="020B0604020202020204" pitchFamily="34" charset="0"/>
                  <a:ea typeface="Arial" pitchFamily="34" charset="-122"/>
                  <a:cs typeface="Arial" panose="020B0604020202020204" pitchFamily="34" charset="0"/>
                </a:rPr>
                <a:t>Q1 2027</a:t>
              </a:r>
              <a:endParaRPr lang="en-US" sz="1050" dirty="0">
                <a:latin typeface="Arial" panose="020B0604020202020204" pitchFamily="34" charset="0"/>
                <a:cs typeface="Arial" panose="020B0604020202020204" pitchFamily="34" charset="0"/>
              </a:endParaRPr>
            </a:p>
          </p:txBody>
        </p:sp>
        <p:sp>
          <p:nvSpPr>
            <p:cNvPr id="59" name="Text 12">
              <a:extLst>
                <a:ext uri="{FF2B5EF4-FFF2-40B4-BE49-F238E27FC236}">
                  <a16:creationId xmlns:a16="http://schemas.microsoft.com/office/drawing/2014/main" id="{B9F05093-42B5-2409-AE86-173B05131ECA}"/>
                </a:ext>
              </a:extLst>
            </p:cNvPr>
            <p:cNvSpPr/>
            <p:nvPr/>
          </p:nvSpPr>
          <p:spPr>
            <a:xfrm>
              <a:off x="5039032" y="3231257"/>
              <a:ext cx="2396541" cy="342900"/>
            </a:xfrm>
            <a:prstGeom prst="rect">
              <a:avLst/>
            </a:prstGeom>
            <a:noFill/>
            <a:ln/>
          </p:spPr>
          <p:txBody>
            <a:bodyPr wrap="square" lIns="0" tIns="0" rIns="0" bIns="0" rtlCol="0" anchor="t"/>
            <a:lstStyle/>
            <a:p>
              <a:pPr marL="0" indent="0" algn="l">
                <a:lnSpc>
                  <a:spcPts val="2700"/>
                </a:lnSpc>
                <a:spcAft>
                  <a:spcPts val="300"/>
                </a:spcAft>
                <a:buNone/>
              </a:pPr>
              <a:r>
                <a:rPr lang="en-US" sz="2250" b="1" dirty="0">
                  <a:solidFill>
                    <a:srgbClr val="69A3D1"/>
                  </a:solidFill>
                  <a:latin typeface="Arial" panose="020B0604020202020204" pitchFamily="34" charset="0"/>
                  <a:ea typeface="Arial" pitchFamily="34" charset="-122"/>
                  <a:cs typeface="Arial" panose="020B0604020202020204" pitchFamily="34" charset="0"/>
                </a:rPr>
                <a:t>1.50%</a:t>
              </a:r>
              <a:endParaRPr lang="en-US" sz="2250" dirty="0">
                <a:solidFill>
                  <a:srgbClr val="69A3D1"/>
                </a:solidFill>
                <a:latin typeface="Arial" panose="020B0604020202020204" pitchFamily="34" charset="0"/>
                <a:cs typeface="Arial" panose="020B0604020202020204" pitchFamily="34" charset="0"/>
              </a:endParaRPr>
            </a:p>
          </p:txBody>
        </p:sp>
        <p:sp>
          <p:nvSpPr>
            <p:cNvPr id="60" name="Text 13">
              <a:extLst>
                <a:ext uri="{FF2B5EF4-FFF2-40B4-BE49-F238E27FC236}">
                  <a16:creationId xmlns:a16="http://schemas.microsoft.com/office/drawing/2014/main" id="{D7CD965C-B2E7-D4DB-90B5-B5908EF39F05}"/>
                </a:ext>
              </a:extLst>
            </p:cNvPr>
            <p:cNvSpPr/>
            <p:nvPr/>
          </p:nvSpPr>
          <p:spPr>
            <a:xfrm>
              <a:off x="5039032" y="3612257"/>
              <a:ext cx="2396541" cy="152400"/>
            </a:xfrm>
            <a:prstGeom prst="rect">
              <a:avLst/>
            </a:prstGeom>
            <a:noFill/>
            <a:ln/>
          </p:spPr>
          <p:txBody>
            <a:bodyPr wrap="square" lIns="0" tIns="0" rIns="0" bIns="0" rtlCol="0" anchor="t"/>
            <a:lstStyle/>
            <a:p>
              <a:pPr marL="0" indent="0" algn="l">
                <a:lnSpc>
                  <a:spcPts val="1200"/>
                </a:lnSpc>
                <a:buNone/>
              </a:pPr>
              <a:r>
                <a:rPr lang="en-US" sz="900" dirty="0">
                  <a:solidFill>
                    <a:srgbClr val="6C757D"/>
                  </a:solidFill>
                  <a:latin typeface="Arial" panose="020B0604020202020204" pitchFamily="34" charset="0"/>
                  <a:ea typeface="Arial" pitchFamily="34" charset="-122"/>
                  <a:cs typeface="Arial" panose="020B0604020202020204" pitchFamily="34" charset="0"/>
                </a:rPr>
                <a:t>Negative output gap</a:t>
              </a:r>
              <a:endParaRPr lang="en-US" sz="900" dirty="0">
                <a:latin typeface="Arial" panose="020B0604020202020204" pitchFamily="34" charset="0"/>
                <a:cs typeface="Arial" panose="020B0604020202020204" pitchFamily="34" charset="0"/>
              </a:endParaRPr>
            </a:p>
          </p:txBody>
        </p:sp>
      </p:grpSp>
      <p:grpSp>
        <p:nvGrpSpPr>
          <p:cNvPr id="71" name="Group 70">
            <a:extLst>
              <a:ext uri="{FF2B5EF4-FFF2-40B4-BE49-F238E27FC236}">
                <a16:creationId xmlns:a16="http://schemas.microsoft.com/office/drawing/2014/main" id="{01C26E75-C15A-B3CB-A6FE-BB15EB2D30A0}"/>
              </a:ext>
            </a:extLst>
          </p:cNvPr>
          <p:cNvGrpSpPr/>
          <p:nvPr/>
        </p:nvGrpSpPr>
        <p:grpSpPr>
          <a:xfrm>
            <a:off x="9440340" y="1325393"/>
            <a:ext cx="2469272" cy="879403"/>
            <a:chOff x="7712431" y="2812157"/>
            <a:chExt cx="2692450" cy="1123950"/>
          </a:xfrm>
        </p:grpSpPr>
        <p:sp>
          <p:nvSpPr>
            <p:cNvPr id="61" name="Text 14">
              <a:extLst>
                <a:ext uri="{FF2B5EF4-FFF2-40B4-BE49-F238E27FC236}">
                  <a16:creationId xmlns:a16="http://schemas.microsoft.com/office/drawing/2014/main" id="{168C6200-F334-BAA9-B9BA-CF6F145DF858}"/>
                </a:ext>
              </a:extLst>
            </p:cNvPr>
            <p:cNvSpPr/>
            <p:nvPr/>
          </p:nvSpPr>
          <p:spPr>
            <a:xfrm>
              <a:off x="7712431" y="2812157"/>
              <a:ext cx="2692450" cy="1123950"/>
            </a:xfrm>
            <a:prstGeom prst="roundRect">
              <a:avLst>
                <a:gd name="adj" fmla="val 6780"/>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62" name="Text 15">
              <a:extLst>
                <a:ext uri="{FF2B5EF4-FFF2-40B4-BE49-F238E27FC236}">
                  <a16:creationId xmlns:a16="http://schemas.microsoft.com/office/drawing/2014/main" id="{E15EDF82-19B5-5836-0A01-C596C26A595B}"/>
                </a:ext>
              </a:extLst>
            </p:cNvPr>
            <p:cNvSpPr/>
            <p:nvPr/>
          </p:nvSpPr>
          <p:spPr>
            <a:xfrm>
              <a:off x="7883881" y="2983607"/>
              <a:ext cx="2396541" cy="190500"/>
            </a:xfrm>
            <a:prstGeom prst="rect">
              <a:avLst/>
            </a:prstGeom>
            <a:noFill/>
            <a:ln/>
          </p:spPr>
          <p:txBody>
            <a:bodyPr wrap="square" lIns="0" tIns="0" rIns="0" bIns="0" rtlCol="0" anchor="t"/>
            <a:lstStyle/>
            <a:p>
              <a:pPr marL="0" indent="0" algn="l">
                <a:lnSpc>
                  <a:spcPts val="1500"/>
                </a:lnSpc>
                <a:spcAft>
                  <a:spcPts val="450"/>
                </a:spcAft>
                <a:buNone/>
              </a:pPr>
              <a:r>
                <a:rPr lang="en-US" sz="1050" b="1" dirty="0">
                  <a:solidFill>
                    <a:srgbClr val="6C757D"/>
                  </a:solidFill>
                  <a:latin typeface="Arial" panose="020B0604020202020204" pitchFamily="34" charset="0"/>
                  <a:ea typeface="Arial" pitchFamily="34" charset="-122"/>
                  <a:cs typeface="Arial" panose="020B0604020202020204" pitchFamily="34" charset="0"/>
                </a:rPr>
                <a:t>Q1 2028</a:t>
              </a:r>
              <a:endParaRPr lang="en-US" sz="1050" dirty="0">
                <a:latin typeface="Arial" panose="020B0604020202020204" pitchFamily="34" charset="0"/>
                <a:cs typeface="Arial" panose="020B0604020202020204" pitchFamily="34" charset="0"/>
              </a:endParaRPr>
            </a:p>
          </p:txBody>
        </p:sp>
        <p:sp>
          <p:nvSpPr>
            <p:cNvPr id="63" name="Text 16">
              <a:extLst>
                <a:ext uri="{FF2B5EF4-FFF2-40B4-BE49-F238E27FC236}">
                  <a16:creationId xmlns:a16="http://schemas.microsoft.com/office/drawing/2014/main" id="{23A948B4-428A-C8E9-BBA6-74DF8071E8AF}"/>
                </a:ext>
              </a:extLst>
            </p:cNvPr>
            <p:cNvSpPr/>
            <p:nvPr/>
          </p:nvSpPr>
          <p:spPr>
            <a:xfrm>
              <a:off x="7883881" y="3231257"/>
              <a:ext cx="2396541" cy="342900"/>
            </a:xfrm>
            <a:prstGeom prst="rect">
              <a:avLst/>
            </a:prstGeom>
            <a:noFill/>
            <a:ln/>
          </p:spPr>
          <p:txBody>
            <a:bodyPr wrap="square" lIns="0" tIns="0" rIns="0" bIns="0" rtlCol="0" anchor="t"/>
            <a:lstStyle/>
            <a:p>
              <a:pPr marL="0" indent="0" algn="l">
                <a:lnSpc>
                  <a:spcPts val="2700"/>
                </a:lnSpc>
                <a:spcAft>
                  <a:spcPts val="300"/>
                </a:spcAft>
                <a:buNone/>
              </a:pPr>
              <a:r>
                <a:rPr lang="en-US" sz="2250" b="1" dirty="0">
                  <a:solidFill>
                    <a:srgbClr val="69A3D1"/>
                  </a:solidFill>
                  <a:latin typeface="Arial" panose="020B0604020202020204" pitchFamily="34" charset="0"/>
                  <a:ea typeface="Arial" pitchFamily="34" charset="-122"/>
                  <a:cs typeface="Arial" panose="020B0604020202020204" pitchFamily="34" charset="0"/>
                </a:rPr>
                <a:t>1.25%</a:t>
              </a:r>
              <a:endParaRPr lang="en-US" sz="2250" dirty="0">
                <a:solidFill>
                  <a:srgbClr val="69A3D1"/>
                </a:solidFill>
                <a:latin typeface="Arial" panose="020B0604020202020204" pitchFamily="34" charset="0"/>
                <a:cs typeface="Arial" panose="020B0604020202020204" pitchFamily="34" charset="0"/>
              </a:endParaRPr>
            </a:p>
          </p:txBody>
        </p:sp>
        <p:sp>
          <p:nvSpPr>
            <p:cNvPr id="64" name="Text 17">
              <a:extLst>
                <a:ext uri="{FF2B5EF4-FFF2-40B4-BE49-F238E27FC236}">
                  <a16:creationId xmlns:a16="http://schemas.microsoft.com/office/drawing/2014/main" id="{21C1384D-FC66-979E-96D1-15D04926116F}"/>
                </a:ext>
              </a:extLst>
            </p:cNvPr>
            <p:cNvSpPr/>
            <p:nvPr/>
          </p:nvSpPr>
          <p:spPr>
            <a:xfrm>
              <a:off x="7883881" y="3612257"/>
              <a:ext cx="2396541" cy="152400"/>
            </a:xfrm>
            <a:prstGeom prst="rect">
              <a:avLst/>
            </a:prstGeom>
            <a:noFill/>
            <a:ln/>
          </p:spPr>
          <p:txBody>
            <a:bodyPr wrap="square" lIns="0" tIns="0" rIns="0" bIns="0" rtlCol="0" anchor="t"/>
            <a:lstStyle/>
            <a:p>
              <a:pPr marL="0" indent="0" algn="l">
                <a:lnSpc>
                  <a:spcPts val="1200"/>
                </a:lnSpc>
                <a:buNone/>
              </a:pPr>
              <a:r>
                <a:rPr lang="en-US" sz="900" dirty="0">
                  <a:solidFill>
                    <a:srgbClr val="6C757D"/>
                  </a:solidFill>
                  <a:latin typeface="Arial" panose="020B0604020202020204" pitchFamily="34" charset="0"/>
                  <a:ea typeface="Arial" pitchFamily="34" charset="-122"/>
                  <a:cs typeface="Arial" panose="020B0604020202020204" pitchFamily="34" charset="0"/>
                </a:rPr>
                <a:t>Terminal rate</a:t>
              </a:r>
              <a:endParaRPr lang="en-US" sz="900" dirty="0">
                <a:latin typeface="Arial" panose="020B0604020202020204" pitchFamily="34" charset="0"/>
                <a:cs typeface="Arial" panose="020B0604020202020204" pitchFamily="34" charset="0"/>
              </a:endParaRPr>
            </a:p>
          </p:txBody>
        </p:sp>
      </p:grpSp>
      <p:sp>
        <p:nvSpPr>
          <p:cNvPr id="65" name="Text 18">
            <a:extLst>
              <a:ext uri="{FF2B5EF4-FFF2-40B4-BE49-F238E27FC236}">
                <a16:creationId xmlns:a16="http://schemas.microsoft.com/office/drawing/2014/main" id="{68B4A052-1F4A-A692-C9FB-05339F7EA349}"/>
              </a:ext>
            </a:extLst>
          </p:cNvPr>
          <p:cNvSpPr/>
          <p:nvPr/>
        </p:nvSpPr>
        <p:spPr>
          <a:xfrm>
            <a:off x="379038" y="5665027"/>
            <a:ext cx="6011344" cy="541145"/>
          </a:xfrm>
          <a:prstGeom prst="roundRect">
            <a:avLst>
              <a:gd name="adj" fmla="val 10419"/>
            </a:avLst>
          </a:prstGeom>
          <a:solidFill>
            <a:srgbClr val="69A3D1">
              <a:alpha val="25098"/>
            </a:srgbClr>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66" name="Shape 19">
            <a:extLst>
              <a:ext uri="{FF2B5EF4-FFF2-40B4-BE49-F238E27FC236}">
                <a16:creationId xmlns:a16="http://schemas.microsoft.com/office/drawing/2014/main" id="{254B63E9-5AB6-4231-A98B-1B84E393601D}"/>
              </a:ext>
            </a:extLst>
          </p:cNvPr>
          <p:cNvSpPr/>
          <p:nvPr/>
        </p:nvSpPr>
        <p:spPr>
          <a:xfrm flipH="1">
            <a:off x="373371" y="5665027"/>
            <a:ext cx="0" cy="541145"/>
          </a:xfrm>
          <a:prstGeom prst="line">
            <a:avLst/>
          </a:prstGeom>
          <a:noFill/>
          <a:ln w="38100">
            <a:solidFill>
              <a:srgbClr val="69A3D1"/>
            </a:solidFill>
            <a:prstDash val="solid"/>
          </a:ln>
        </p:spPr>
        <p:txBody>
          <a:bodyPr/>
          <a:lstStyle/>
          <a:p>
            <a:endParaRPr lang="en-CH">
              <a:latin typeface="Arial" panose="020B0604020202020204" pitchFamily="34" charset="0"/>
              <a:cs typeface="Arial" panose="020B0604020202020204" pitchFamily="34" charset="0"/>
            </a:endParaRPr>
          </a:p>
        </p:txBody>
      </p:sp>
      <p:sp>
        <p:nvSpPr>
          <p:cNvPr id="67" name="Text 20">
            <a:extLst>
              <a:ext uri="{FF2B5EF4-FFF2-40B4-BE49-F238E27FC236}">
                <a16:creationId xmlns:a16="http://schemas.microsoft.com/office/drawing/2014/main" id="{8A7DA6E3-C931-70F2-FB32-6DF76768D219}"/>
              </a:ext>
            </a:extLst>
          </p:cNvPr>
          <p:cNvSpPr/>
          <p:nvPr/>
        </p:nvSpPr>
        <p:spPr>
          <a:xfrm>
            <a:off x="569538" y="5781569"/>
            <a:ext cx="5727421" cy="267673"/>
          </a:xfrm>
          <a:prstGeom prst="rect">
            <a:avLst/>
          </a:prstGeom>
          <a:noFill/>
          <a:ln/>
        </p:spPr>
        <p:txBody>
          <a:bodyPr wrap="square" lIns="0" tIns="0" rIns="0" bIns="0" rtlCol="0" anchor="t"/>
          <a:lstStyle/>
          <a:p>
            <a:pPr>
              <a:lnSpc>
                <a:spcPts val="1350"/>
              </a:lnSpc>
            </a:pPr>
            <a:r>
              <a:rPr lang="en-US" sz="1400" b="1" dirty="0">
                <a:solidFill>
                  <a:srgbClr val="1D1D1D"/>
                </a:solidFill>
                <a:latin typeface="Arial" panose="020B0604020202020204" pitchFamily="34" charset="0"/>
                <a:ea typeface="Arial" pitchFamily="34" charset="-122"/>
                <a:cs typeface="Arial" panose="020B0604020202020204" pitchFamily="34" charset="0"/>
              </a:rPr>
              <a:t>Divergence with Consensus: </a:t>
            </a:r>
            <a:r>
              <a:rPr lang="en-US" sz="1400" dirty="0">
                <a:solidFill>
                  <a:srgbClr val="1D1D1D"/>
                </a:solidFill>
                <a:latin typeface="Arial" panose="020B0604020202020204" pitchFamily="34" charset="0"/>
                <a:ea typeface="Arial" pitchFamily="34" charset="-122"/>
                <a:cs typeface="Arial" panose="020B0604020202020204" pitchFamily="34" charset="0"/>
              </a:rPr>
              <a:t>we expect a wider output gap driven by uncertainty associated with US tariffs</a:t>
            </a:r>
            <a:endParaRPr lang="en-US" sz="1400" dirty="0">
              <a:latin typeface="Arial" panose="020B0604020202020204" pitchFamily="34" charset="0"/>
              <a:cs typeface="Arial" panose="020B0604020202020204" pitchFamily="34" charset="0"/>
            </a:endParaRPr>
          </a:p>
        </p:txBody>
      </p:sp>
      <p:grpSp>
        <p:nvGrpSpPr>
          <p:cNvPr id="73" name="Group 72">
            <a:extLst>
              <a:ext uri="{FF2B5EF4-FFF2-40B4-BE49-F238E27FC236}">
                <a16:creationId xmlns:a16="http://schemas.microsoft.com/office/drawing/2014/main" id="{5D423712-F991-D902-4312-105AE1B45D92}"/>
              </a:ext>
            </a:extLst>
          </p:cNvPr>
          <p:cNvGrpSpPr/>
          <p:nvPr/>
        </p:nvGrpSpPr>
        <p:grpSpPr>
          <a:xfrm>
            <a:off x="4164974" y="1304320"/>
            <a:ext cx="2469272" cy="880137"/>
            <a:chOff x="4867582" y="2812157"/>
            <a:chExt cx="2692450" cy="1123950"/>
          </a:xfrm>
        </p:grpSpPr>
        <p:sp>
          <p:nvSpPr>
            <p:cNvPr id="74" name="Text 10">
              <a:extLst>
                <a:ext uri="{FF2B5EF4-FFF2-40B4-BE49-F238E27FC236}">
                  <a16:creationId xmlns:a16="http://schemas.microsoft.com/office/drawing/2014/main" id="{922DD622-9736-EAF9-4CBF-CD92E57FF60D}"/>
                </a:ext>
              </a:extLst>
            </p:cNvPr>
            <p:cNvSpPr/>
            <p:nvPr/>
          </p:nvSpPr>
          <p:spPr>
            <a:xfrm>
              <a:off x="4867582" y="2812157"/>
              <a:ext cx="2692450" cy="1123950"/>
            </a:xfrm>
            <a:prstGeom prst="roundRect">
              <a:avLst>
                <a:gd name="adj" fmla="val 6780"/>
              </a:avLst>
            </a:prstGeom>
            <a:solidFill>
              <a:srgbClr val="FFFFFF"/>
            </a:solidFill>
            <a:ln w="19050">
              <a:solidFill>
                <a:srgbClr val="DEE2E6"/>
              </a:solidFill>
            </a:ln>
          </p:spPr>
          <p:txBody>
            <a:bodyPr wrap="square" rtlCol="0" anchor="ctr"/>
            <a:lstStyle/>
            <a:p>
              <a:pPr marL="0" indent="0">
                <a:buNone/>
              </a:pPr>
              <a:endParaRPr lang="en-US" dirty="0">
                <a:latin typeface="Arial" panose="020B0604020202020204" pitchFamily="34" charset="0"/>
                <a:cs typeface="Arial" panose="020B0604020202020204" pitchFamily="34" charset="0"/>
              </a:endParaRPr>
            </a:p>
          </p:txBody>
        </p:sp>
        <p:sp>
          <p:nvSpPr>
            <p:cNvPr id="75" name="Text 11">
              <a:extLst>
                <a:ext uri="{FF2B5EF4-FFF2-40B4-BE49-F238E27FC236}">
                  <a16:creationId xmlns:a16="http://schemas.microsoft.com/office/drawing/2014/main" id="{14C7457C-4C00-67B0-56E3-56C9E8BF139D}"/>
                </a:ext>
              </a:extLst>
            </p:cNvPr>
            <p:cNvSpPr/>
            <p:nvPr/>
          </p:nvSpPr>
          <p:spPr>
            <a:xfrm>
              <a:off x="5039032" y="2983607"/>
              <a:ext cx="2396541" cy="190500"/>
            </a:xfrm>
            <a:prstGeom prst="rect">
              <a:avLst/>
            </a:prstGeom>
            <a:noFill/>
            <a:ln/>
          </p:spPr>
          <p:txBody>
            <a:bodyPr wrap="square" lIns="0" tIns="0" rIns="0" bIns="0" rtlCol="0" anchor="t"/>
            <a:lstStyle/>
            <a:p>
              <a:pPr marL="0" indent="0" algn="l">
                <a:lnSpc>
                  <a:spcPts val="1500"/>
                </a:lnSpc>
                <a:spcAft>
                  <a:spcPts val="450"/>
                </a:spcAft>
                <a:buNone/>
              </a:pPr>
              <a:r>
                <a:rPr lang="en-US" sz="1050" b="1" dirty="0">
                  <a:solidFill>
                    <a:srgbClr val="6C757D"/>
                  </a:solidFill>
                  <a:latin typeface="Arial" panose="020B0604020202020204" pitchFamily="34" charset="0"/>
                  <a:ea typeface="Arial" pitchFamily="34" charset="-122"/>
                  <a:cs typeface="Arial" panose="020B0604020202020204" pitchFamily="34" charset="0"/>
                </a:rPr>
                <a:t>Q1 2026</a:t>
              </a:r>
              <a:endParaRPr lang="en-US" sz="1050" dirty="0">
                <a:latin typeface="Arial" panose="020B0604020202020204" pitchFamily="34" charset="0"/>
                <a:cs typeface="Arial" panose="020B0604020202020204" pitchFamily="34" charset="0"/>
              </a:endParaRPr>
            </a:p>
          </p:txBody>
        </p:sp>
        <p:sp>
          <p:nvSpPr>
            <p:cNvPr id="76" name="Text 12">
              <a:extLst>
                <a:ext uri="{FF2B5EF4-FFF2-40B4-BE49-F238E27FC236}">
                  <a16:creationId xmlns:a16="http://schemas.microsoft.com/office/drawing/2014/main" id="{335BE832-9215-1FD2-8A25-C6F7BB893F6F}"/>
                </a:ext>
              </a:extLst>
            </p:cNvPr>
            <p:cNvSpPr/>
            <p:nvPr/>
          </p:nvSpPr>
          <p:spPr>
            <a:xfrm>
              <a:off x="5039032" y="3231257"/>
              <a:ext cx="2396541" cy="342900"/>
            </a:xfrm>
            <a:prstGeom prst="rect">
              <a:avLst/>
            </a:prstGeom>
            <a:noFill/>
            <a:ln/>
          </p:spPr>
          <p:txBody>
            <a:bodyPr wrap="square" lIns="0" tIns="0" rIns="0" bIns="0" rtlCol="0" anchor="t"/>
            <a:lstStyle/>
            <a:p>
              <a:pPr marL="0" indent="0" algn="l">
                <a:lnSpc>
                  <a:spcPts val="2700"/>
                </a:lnSpc>
                <a:spcAft>
                  <a:spcPts val="300"/>
                </a:spcAft>
                <a:buNone/>
              </a:pPr>
              <a:r>
                <a:rPr lang="en-US" sz="2250" b="1" dirty="0">
                  <a:solidFill>
                    <a:srgbClr val="69A3D1"/>
                  </a:solidFill>
                  <a:latin typeface="Arial" panose="020B0604020202020204" pitchFamily="34" charset="0"/>
                  <a:ea typeface="Arial" pitchFamily="34" charset="-122"/>
                  <a:cs typeface="Arial" panose="020B0604020202020204" pitchFamily="34" charset="0"/>
                </a:rPr>
                <a:t>1.75%</a:t>
              </a:r>
              <a:endParaRPr lang="en-US" sz="2250" dirty="0">
                <a:solidFill>
                  <a:srgbClr val="69A3D1"/>
                </a:solidFill>
                <a:latin typeface="Arial" panose="020B0604020202020204" pitchFamily="34" charset="0"/>
                <a:cs typeface="Arial" panose="020B0604020202020204" pitchFamily="34" charset="0"/>
              </a:endParaRPr>
            </a:p>
          </p:txBody>
        </p:sp>
        <p:sp>
          <p:nvSpPr>
            <p:cNvPr id="77" name="Text 13">
              <a:extLst>
                <a:ext uri="{FF2B5EF4-FFF2-40B4-BE49-F238E27FC236}">
                  <a16:creationId xmlns:a16="http://schemas.microsoft.com/office/drawing/2014/main" id="{B7AC08B8-C79A-2F4D-B439-9DC011FA76D4}"/>
                </a:ext>
              </a:extLst>
            </p:cNvPr>
            <p:cNvSpPr/>
            <p:nvPr/>
          </p:nvSpPr>
          <p:spPr>
            <a:xfrm>
              <a:off x="5039032" y="3612257"/>
              <a:ext cx="2396541" cy="152400"/>
            </a:xfrm>
            <a:prstGeom prst="rect">
              <a:avLst/>
            </a:prstGeom>
            <a:noFill/>
            <a:ln/>
          </p:spPr>
          <p:txBody>
            <a:bodyPr wrap="square" lIns="0" tIns="0" rIns="0" bIns="0" rtlCol="0" anchor="t"/>
            <a:lstStyle/>
            <a:p>
              <a:pPr marL="0" indent="0" algn="l">
                <a:lnSpc>
                  <a:spcPts val="1200"/>
                </a:lnSpc>
                <a:buNone/>
              </a:pPr>
              <a:r>
                <a:rPr lang="en-US" sz="900" dirty="0">
                  <a:solidFill>
                    <a:srgbClr val="6C757D"/>
                  </a:solidFill>
                  <a:latin typeface="Arial" panose="020B0604020202020204" pitchFamily="34" charset="0"/>
                  <a:ea typeface="Arial" pitchFamily="34" charset="-122"/>
                  <a:cs typeface="Arial" panose="020B0604020202020204" pitchFamily="34" charset="0"/>
                </a:rPr>
                <a:t>First cut as slack emerges</a:t>
              </a:r>
            </a:p>
            <a:p>
              <a:pPr marL="0" indent="0" algn="l">
                <a:lnSpc>
                  <a:spcPts val="1200"/>
                </a:lnSpc>
                <a:buNone/>
              </a:pPr>
              <a:endParaRPr lang="en-US" sz="900" dirty="0">
                <a:solidFill>
                  <a:srgbClr val="6C757D"/>
                </a:solidFill>
                <a:latin typeface="Arial" panose="020B0604020202020204" pitchFamily="34" charset="0"/>
                <a:ea typeface="Arial" pitchFamily="34" charset="-122"/>
                <a:cs typeface="Arial" panose="020B0604020202020204" pitchFamily="34" charset="0"/>
              </a:endParaRPr>
            </a:p>
          </p:txBody>
        </p:sp>
      </p:grpSp>
      <p:pic>
        <p:nvPicPr>
          <p:cNvPr id="26" name="Picture 25">
            <a:extLst>
              <a:ext uri="{FF2B5EF4-FFF2-40B4-BE49-F238E27FC236}">
                <a16:creationId xmlns:a16="http://schemas.microsoft.com/office/drawing/2014/main" id="{025EDBFC-273A-8F74-30E1-CDAFEAD071A0}"/>
              </a:ext>
            </a:extLst>
          </p:cNvPr>
          <p:cNvPicPr>
            <a:picLocks noChangeAspect="1"/>
          </p:cNvPicPr>
          <p:nvPr/>
        </p:nvPicPr>
        <p:blipFill>
          <a:blip r:embed="rId4"/>
          <a:stretch>
            <a:fillRect/>
          </a:stretch>
        </p:blipFill>
        <p:spPr>
          <a:xfrm>
            <a:off x="407614" y="2447503"/>
            <a:ext cx="5982767" cy="2991384"/>
          </a:xfrm>
          <a:prstGeom prst="rect">
            <a:avLst/>
          </a:prstGeom>
        </p:spPr>
      </p:pic>
      <p:grpSp>
        <p:nvGrpSpPr>
          <p:cNvPr id="34" name="Group 33">
            <a:extLst>
              <a:ext uri="{FF2B5EF4-FFF2-40B4-BE49-F238E27FC236}">
                <a16:creationId xmlns:a16="http://schemas.microsoft.com/office/drawing/2014/main" id="{7E82E2A3-7ACC-F981-7411-D16A030F0ED5}"/>
              </a:ext>
            </a:extLst>
          </p:cNvPr>
          <p:cNvGrpSpPr/>
          <p:nvPr/>
        </p:nvGrpSpPr>
        <p:grpSpPr>
          <a:xfrm>
            <a:off x="6756088" y="2964730"/>
            <a:ext cx="5173654" cy="1042607"/>
            <a:chOff x="6761755" y="2987590"/>
            <a:chExt cx="5173654" cy="1042607"/>
          </a:xfrm>
        </p:grpSpPr>
        <p:sp>
          <p:nvSpPr>
            <p:cNvPr id="31" name="Text 2">
              <a:extLst>
                <a:ext uri="{FF2B5EF4-FFF2-40B4-BE49-F238E27FC236}">
                  <a16:creationId xmlns:a16="http://schemas.microsoft.com/office/drawing/2014/main" id="{37E779CB-9E7D-2946-4FD5-103358F4EC24}"/>
                </a:ext>
              </a:extLst>
            </p:cNvPr>
            <p:cNvSpPr/>
            <p:nvPr/>
          </p:nvSpPr>
          <p:spPr>
            <a:xfrm>
              <a:off x="6761755" y="2987590"/>
              <a:ext cx="5018224" cy="1042607"/>
            </a:xfrm>
            <a:prstGeom prst="roundRect">
              <a:avLst>
                <a:gd name="adj" fmla="val 6098"/>
              </a:avLst>
            </a:prstGeom>
            <a:solidFill>
              <a:srgbClr val="F8FAFB"/>
            </a:solidFill>
            <a:ln/>
          </p:spPr>
          <p:txBody>
            <a:bodyPr wrap="square" rtlCol="0" anchor="ctr"/>
            <a:lstStyle/>
            <a:p>
              <a:pPr marL="0" indent="0">
                <a:buNone/>
              </a:pPr>
              <a:endParaRPr lang="en-US" dirty="0">
                <a:solidFill>
                  <a:srgbClr val="000000"/>
                </a:solidFill>
                <a:latin typeface="Arial" panose="020B0604020202020204" pitchFamily="34" charset="0"/>
                <a:cs typeface="Arial" panose="020B0604020202020204" pitchFamily="34" charset="0"/>
              </a:endParaRPr>
            </a:p>
          </p:txBody>
        </p:sp>
        <p:sp>
          <p:nvSpPr>
            <p:cNvPr id="14" name="Text 7">
              <a:extLst>
                <a:ext uri="{FF2B5EF4-FFF2-40B4-BE49-F238E27FC236}">
                  <a16:creationId xmlns:a16="http://schemas.microsoft.com/office/drawing/2014/main" id="{3E649DF9-2B51-08D8-8F31-DA4C550E882A}"/>
                </a:ext>
              </a:extLst>
            </p:cNvPr>
            <p:cNvSpPr/>
            <p:nvPr/>
          </p:nvSpPr>
          <p:spPr>
            <a:xfrm>
              <a:off x="6916379" y="3067497"/>
              <a:ext cx="5019030" cy="897787"/>
            </a:xfrm>
            <a:prstGeom prst="rect">
              <a:avLst/>
            </a:prstGeom>
            <a:noFill/>
            <a:ln/>
          </p:spPr>
          <p:txBody>
            <a:bodyPr wrap="square" lIns="0" tIns="0" rIns="0" bIns="0" rtlCol="0" anchor="t"/>
            <a:lstStyle/>
            <a:p>
              <a:pPr>
                <a:lnSpc>
                  <a:spcPts val="1575"/>
                </a:lnSpc>
              </a:pPr>
              <a:r>
                <a:rPr lang="en-US" sz="1400" b="1" dirty="0">
                  <a:solidFill>
                    <a:srgbClr val="1D1D1D"/>
                  </a:solidFill>
                  <a:latin typeface="Arial" panose="020B0604020202020204" pitchFamily="34" charset="0"/>
                  <a:ea typeface="Arial" pitchFamily="34" charset="-122"/>
                  <a:cs typeface="Arial" panose="020B0604020202020204" pitchFamily="34" charset="0"/>
                </a:rPr>
                <a:t>Downside risk due to US Tariffs</a:t>
              </a:r>
            </a:p>
            <a:p>
              <a:pPr>
                <a:lnSpc>
                  <a:spcPts val="1575"/>
                </a:lnSpc>
              </a:pPr>
              <a:r>
                <a:rPr lang="en-US" sz="1400" dirty="0">
                  <a:solidFill>
                    <a:srgbClr val="1D1D1D"/>
                  </a:solidFill>
                  <a:latin typeface="Arial" panose="020B0604020202020204" pitchFamily="34" charset="0"/>
                  <a:ea typeface="Arial" pitchFamily="34" charset="-122"/>
                  <a:cs typeface="Arial" panose="020B0604020202020204" pitchFamily="34" charset="0"/>
                </a:rPr>
                <a:t>Uncertainty associated with US tariffs may lead to delays in investment, hiring, and spending decisions in addition to the direct effects on exports</a:t>
              </a:r>
            </a:p>
          </p:txBody>
        </p:sp>
      </p:grpSp>
      <p:sp>
        <p:nvSpPr>
          <p:cNvPr id="15" name="Text 2">
            <a:extLst>
              <a:ext uri="{FF2B5EF4-FFF2-40B4-BE49-F238E27FC236}">
                <a16:creationId xmlns:a16="http://schemas.microsoft.com/office/drawing/2014/main" id="{52644C99-7B4F-A947-8E4A-0872CC0717E1}"/>
              </a:ext>
            </a:extLst>
          </p:cNvPr>
          <p:cNvSpPr/>
          <p:nvPr/>
        </p:nvSpPr>
        <p:spPr>
          <a:xfrm>
            <a:off x="379038" y="1304320"/>
            <a:ext cx="3671793" cy="900476"/>
          </a:xfrm>
          <a:prstGeom prst="roundRect">
            <a:avLst>
              <a:gd name="adj" fmla="val 5556"/>
            </a:avLst>
          </a:prstGeom>
          <a:solidFill>
            <a:srgbClr val="69A3D1"/>
          </a:solidFill>
          <a:ln/>
        </p:spPr>
        <p:txBody>
          <a:bodyPr wrap="square" rtlCol="0" anchor="ctr"/>
          <a:lstStyle/>
          <a:p>
            <a:pPr marL="0" indent="0">
              <a:buNone/>
            </a:pPr>
            <a:endParaRPr lang="en-US" sz="2800" dirty="0">
              <a:latin typeface="Arial" panose="020B0604020202020204" pitchFamily="34" charset="0"/>
              <a:cs typeface="Arial" panose="020B0604020202020204" pitchFamily="34" charset="0"/>
            </a:endParaRPr>
          </a:p>
        </p:txBody>
      </p:sp>
      <p:sp>
        <p:nvSpPr>
          <p:cNvPr id="19" name="Text 4">
            <a:extLst>
              <a:ext uri="{FF2B5EF4-FFF2-40B4-BE49-F238E27FC236}">
                <a16:creationId xmlns:a16="http://schemas.microsoft.com/office/drawing/2014/main" id="{27355D57-504B-1A65-C84F-D08EBEAAA00C}"/>
              </a:ext>
            </a:extLst>
          </p:cNvPr>
          <p:cNvSpPr/>
          <p:nvPr/>
        </p:nvSpPr>
        <p:spPr>
          <a:xfrm>
            <a:off x="503139" y="1379990"/>
            <a:ext cx="3547692" cy="457200"/>
          </a:xfrm>
          <a:prstGeom prst="rect">
            <a:avLst/>
          </a:prstGeom>
          <a:noFill/>
          <a:ln/>
        </p:spPr>
        <p:txBody>
          <a:bodyPr wrap="square" lIns="0" tIns="0" rIns="0" bIns="0" rtlCol="0" anchor="t"/>
          <a:lstStyle/>
          <a:p>
            <a:pPr marL="0" indent="0" algn="l">
              <a:lnSpc>
                <a:spcPts val="1800"/>
              </a:lnSpc>
              <a:buNone/>
            </a:pPr>
            <a:r>
              <a:rPr lang="en-US" sz="1400" b="1" dirty="0">
                <a:solidFill>
                  <a:srgbClr val="FFFFFF"/>
                </a:solidFill>
                <a:latin typeface="Arial" panose="020B0604020202020204" pitchFamily="34" charset="0"/>
                <a:ea typeface="Arial" pitchFamily="34" charset="-122"/>
                <a:cs typeface="Arial" panose="020B0604020202020204" pitchFamily="34" charset="0"/>
              </a:rPr>
              <a:t>Three 25bps cuts through 2028 </a:t>
            </a:r>
            <a:r>
              <a:rPr lang="en-US" sz="1400" dirty="0">
                <a:solidFill>
                  <a:srgbClr val="FFFFFF"/>
                </a:solidFill>
                <a:latin typeface="Arial" panose="020B0604020202020204" pitchFamily="34" charset="0"/>
                <a:ea typeface="Arial" pitchFamily="34" charset="-122"/>
                <a:cs typeface="Arial" panose="020B0604020202020204" pitchFamily="34" charset="0"/>
              </a:rPr>
              <a:t>in response to moderating inflation and deteriorating output gap</a:t>
            </a:r>
            <a:endParaRPr lang="en-US" sz="14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89063E21-5C10-4518-BFF1-6D771AFD8E7B}"/>
              </a:ext>
            </a:extLst>
          </p:cNvPr>
          <p:cNvSpPr txBox="1"/>
          <p:nvPr/>
        </p:nvSpPr>
        <p:spPr>
          <a:xfrm>
            <a:off x="6756088" y="2581890"/>
            <a:ext cx="6096000" cy="298800"/>
          </a:xfrm>
          <a:prstGeom prst="rect">
            <a:avLst/>
          </a:prstGeom>
          <a:noFill/>
        </p:spPr>
        <p:txBody>
          <a:bodyPr wrap="square">
            <a:spAutoFit/>
          </a:bodyPr>
          <a:lstStyle/>
          <a:p>
            <a:pPr>
              <a:lnSpc>
                <a:spcPts val="1575"/>
              </a:lnSpc>
            </a:pPr>
            <a:r>
              <a:rPr lang="en-US" sz="1800" b="1" dirty="0">
                <a:solidFill>
                  <a:srgbClr val="69A3D1"/>
                </a:solidFill>
                <a:latin typeface="Arial" panose="020B0604020202020204" pitchFamily="34" charset="0"/>
                <a:ea typeface="Arial" pitchFamily="34" charset="-122"/>
                <a:cs typeface="Arial" panose="020B0604020202020204" pitchFamily="34" charset="0"/>
              </a:rPr>
              <a:t>Underlying Rationale</a:t>
            </a:r>
            <a:endParaRPr lang="en-US" sz="1800" dirty="0">
              <a:solidFill>
                <a:srgbClr val="69A3D1"/>
              </a:solidFill>
              <a:latin typeface="Arial" panose="020B0604020202020204" pitchFamily="34" charset="0"/>
              <a:ea typeface="Arial" pitchFamily="34" charset="-122"/>
              <a:cs typeface="Arial" panose="020B0604020202020204" pitchFamily="34" charset="0"/>
            </a:endParaRPr>
          </a:p>
        </p:txBody>
      </p:sp>
      <p:grpSp>
        <p:nvGrpSpPr>
          <p:cNvPr id="33" name="Group 32">
            <a:extLst>
              <a:ext uri="{FF2B5EF4-FFF2-40B4-BE49-F238E27FC236}">
                <a16:creationId xmlns:a16="http://schemas.microsoft.com/office/drawing/2014/main" id="{31B7AB2B-AB2F-E1DA-94EC-5C2AA760B715}"/>
              </a:ext>
            </a:extLst>
          </p:cNvPr>
          <p:cNvGrpSpPr/>
          <p:nvPr/>
        </p:nvGrpSpPr>
        <p:grpSpPr>
          <a:xfrm>
            <a:off x="6756088" y="4064147"/>
            <a:ext cx="5173654" cy="1042607"/>
            <a:chOff x="6761755" y="4087008"/>
            <a:chExt cx="5173654" cy="1042607"/>
          </a:xfrm>
        </p:grpSpPr>
        <p:sp>
          <p:nvSpPr>
            <p:cNvPr id="30" name="Text 2">
              <a:extLst>
                <a:ext uri="{FF2B5EF4-FFF2-40B4-BE49-F238E27FC236}">
                  <a16:creationId xmlns:a16="http://schemas.microsoft.com/office/drawing/2014/main" id="{067E70C7-A30C-0C37-B27C-202652D27B18}"/>
                </a:ext>
              </a:extLst>
            </p:cNvPr>
            <p:cNvSpPr/>
            <p:nvPr/>
          </p:nvSpPr>
          <p:spPr>
            <a:xfrm>
              <a:off x="6761755" y="4087008"/>
              <a:ext cx="5018224" cy="1042607"/>
            </a:xfrm>
            <a:prstGeom prst="roundRect">
              <a:avLst>
                <a:gd name="adj" fmla="val 6098"/>
              </a:avLst>
            </a:prstGeom>
            <a:solidFill>
              <a:srgbClr val="F8FAFB"/>
            </a:solidFill>
            <a:ln/>
          </p:spPr>
          <p:txBody>
            <a:bodyPr wrap="square" rtlCol="0" anchor="ctr"/>
            <a:lstStyle/>
            <a:p>
              <a:pPr marL="0" indent="0">
                <a:buNone/>
              </a:pPr>
              <a:endParaRPr lang="en-US" dirty="0">
                <a:solidFill>
                  <a:srgbClr val="000000"/>
                </a:solidFill>
                <a:latin typeface="Arial" panose="020B0604020202020204" pitchFamily="34" charset="0"/>
                <a:cs typeface="Arial" panose="020B0604020202020204" pitchFamily="34" charset="0"/>
              </a:endParaRPr>
            </a:p>
          </p:txBody>
        </p:sp>
        <p:sp>
          <p:nvSpPr>
            <p:cNvPr id="25" name="Text 7">
              <a:extLst>
                <a:ext uri="{FF2B5EF4-FFF2-40B4-BE49-F238E27FC236}">
                  <a16:creationId xmlns:a16="http://schemas.microsoft.com/office/drawing/2014/main" id="{1284126C-C16F-02AE-6C29-4BDE8867275A}"/>
                </a:ext>
              </a:extLst>
            </p:cNvPr>
            <p:cNvSpPr/>
            <p:nvPr/>
          </p:nvSpPr>
          <p:spPr>
            <a:xfrm>
              <a:off x="6916379" y="4240940"/>
              <a:ext cx="5019030" cy="722724"/>
            </a:xfrm>
            <a:prstGeom prst="rect">
              <a:avLst/>
            </a:prstGeom>
            <a:noFill/>
            <a:ln/>
          </p:spPr>
          <p:txBody>
            <a:bodyPr wrap="square" lIns="0" tIns="0" rIns="0" bIns="0" rtlCol="0" anchor="t"/>
            <a:lstStyle/>
            <a:p>
              <a:pPr>
                <a:lnSpc>
                  <a:spcPts val="1575"/>
                </a:lnSpc>
              </a:pPr>
              <a:r>
                <a:rPr lang="en-US" sz="1400" b="1" dirty="0">
                  <a:solidFill>
                    <a:srgbClr val="1D1D1D"/>
                  </a:solidFill>
                  <a:latin typeface="Arial" panose="020B0604020202020204" pitchFamily="34" charset="0"/>
                  <a:ea typeface="Arial" pitchFamily="34" charset="-122"/>
                  <a:cs typeface="Arial" panose="020B0604020202020204" pitchFamily="34" charset="0"/>
                </a:rPr>
                <a:t>Weak labor market</a:t>
              </a:r>
            </a:p>
            <a:p>
              <a:pPr>
                <a:lnSpc>
                  <a:spcPts val="1575"/>
                </a:lnSpc>
              </a:pPr>
              <a:r>
                <a:rPr lang="en-US" sz="1400" dirty="0">
                  <a:solidFill>
                    <a:srgbClr val="1D1D1D"/>
                  </a:solidFill>
                  <a:latin typeface="Arial" panose="020B0604020202020204" pitchFamily="34" charset="0"/>
                  <a:ea typeface="Arial" pitchFamily="34" charset="-122"/>
                  <a:cs typeface="Arial" panose="020B0604020202020204" pitchFamily="34" charset="0"/>
                </a:rPr>
                <a:t>Reduction in hiring intentions and pessimism regarding economic outlook</a:t>
              </a:r>
            </a:p>
          </p:txBody>
        </p:sp>
      </p:grpSp>
      <p:grpSp>
        <p:nvGrpSpPr>
          <p:cNvPr id="32" name="Group 31">
            <a:extLst>
              <a:ext uri="{FF2B5EF4-FFF2-40B4-BE49-F238E27FC236}">
                <a16:creationId xmlns:a16="http://schemas.microsoft.com/office/drawing/2014/main" id="{5EA88FFD-8B60-29FC-0CAB-8DE35885C453}"/>
              </a:ext>
            </a:extLst>
          </p:cNvPr>
          <p:cNvGrpSpPr/>
          <p:nvPr/>
        </p:nvGrpSpPr>
        <p:grpSpPr>
          <a:xfrm>
            <a:off x="6756088" y="5163565"/>
            <a:ext cx="5018224" cy="1042607"/>
            <a:chOff x="6761755" y="5186425"/>
            <a:chExt cx="5018224" cy="1042607"/>
          </a:xfrm>
        </p:grpSpPr>
        <p:sp>
          <p:nvSpPr>
            <p:cNvPr id="29" name="Text 2">
              <a:extLst>
                <a:ext uri="{FF2B5EF4-FFF2-40B4-BE49-F238E27FC236}">
                  <a16:creationId xmlns:a16="http://schemas.microsoft.com/office/drawing/2014/main" id="{F824551E-116A-140A-C278-66B5E9DA6DA9}"/>
                </a:ext>
              </a:extLst>
            </p:cNvPr>
            <p:cNvSpPr/>
            <p:nvPr/>
          </p:nvSpPr>
          <p:spPr>
            <a:xfrm>
              <a:off x="6761755" y="5186425"/>
              <a:ext cx="5018224" cy="1042607"/>
            </a:xfrm>
            <a:prstGeom prst="roundRect">
              <a:avLst>
                <a:gd name="adj" fmla="val 6098"/>
              </a:avLst>
            </a:prstGeom>
            <a:solidFill>
              <a:srgbClr val="F8FAFB"/>
            </a:solidFill>
            <a:ln/>
          </p:spPr>
          <p:txBody>
            <a:bodyPr wrap="square" rtlCol="0" anchor="ctr"/>
            <a:lstStyle/>
            <a:p>
              <a:pPr marL="0" indent="0">
                <a:buNone/>
              </a:pPr>
              <a:endParaRPr lang="en-US" dirty="0">
                <a:solidFill>
                  <a:srgbClr val="000000"/>
                </a:solidFill>
                <a:latin typeface="Arial" panose="020B0604020202020204" pitchFamily="34" charset="0"/>
                <a:cs typeface="Arial" panose="020B0604020202020204" pitchFamily="34" charset="0"/>
              </a:endParaRPr>
            </a:p>
          </p:txBody>
        </p:sp>
        <p:sp>
          <p:nvSpPr>
            <p:cNvPr id="27" name="Text 7">
              <a:extLst>
                <a:ext uri="{FF2B5EF4-FFF2-40B4-BE49-F238E27FC236}">
                  <a16:creationId xmlns:a16="http://schemas.microsoft.com/office/drawing/2014/main" id="{D64D4BDA-0C0B-C3FF-0B66-53E560DF9E11}"/>
                </a:ext>
              </a:extLst>
            </p:cNvPr>
            <p:cNvSpPr/>
            <p:nvPr/>
          </p:nvSpPr>
          <p:spPr>
            <a:xfrm>
              <a:off x="6889520" y="5371406"/>
              <a:ext cx="4727275" cy="833729"/>
            </a:xfrm>
            <a:prstGeom prst="rect">
              <a:avLst/>
            </a:prstGeom>
            <a:noFill/>
            <a:ln/>
          </p:spPr>
          <p:txBody>
            <a:bodyPr wrap="square" lIns="0" tIns="0" rIns="0" bIns="0" rtlCol="0" anchor="t"/>
            <a:lstStyle/>
            <a:p>
              <a:pPr>
                <a:lnSpc>
                  <a:spcPts val="1575"/>
                </a:lnSpc>
              </a:pPr>
              <a:r>
                <a:rPr lang="en-US" sz="1400" b="1" dirty="0">
                  <a:solidFill>
                    <a:srgbClr val="1D1D1D"/>
                  </a:solidFill>
                  <a:latin typeface="Arial" panose="020B0604020202020204" pitchFamily="34" charset="0"/>
                  <a:ea typeface="Arial" pitchFamily="34" charset="-122"/>
                  <a:cs typeface="Arial" panose="020B0604020202020204" pitchFamily="34" charset="0"/>
                </a:rPr>
                <a:t>Monetary policy leeway</a:t>
              </a:r>
            </a:p>
            <a:p>
              <a:pPr>
                <a:lnSpc>
                  <a:spcPts val="1575"/>
                </a:lnSpc>
              </a:pPr>
              <a:r>
                <a:rPr lang="en-US" sz="1400" dirty="0">
                  <a:solidFill>
                    <a:srgbClr val="1D1D1D"/>
                  </a:solidFill>
                  <a:latin typeface="Arial" panose="020B0604020202020204" pitchFamily="34" charset="0"/>
                  <a:ea typeface="Arial" pitchFamily="34" charset="-122"/>
                  <a:cs typeface="Arial" panose="020B0604020202020204" pitchFamily="34" charset="0"/>
                </a:rPr>
                <a:t>Inflation sticking close to target allowing the implementation of accommodative monetary policy</a:t>
              </a:r>
            </a:p>
          </p:txBody>
        </p:sp>
      </p:grpSp>
    </p:spTree>
    <p:extLst>
      <p:ext uri="{BB962C8B-B14F-4D97-AF65-F5344CB8AC3E}">
        <p14:creationId xmlns:p14="http://schemas.microsoft.com/office/powerpoint/2010/main" val="24189950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15320</TotalTime>
  <Words>1576</Words>
  <Application>Microsoft Macintosh PowerPoint</Application>
  <PresentationFormat>Widescreen</PresentationFormat>
  <Paragraphs>158</Paragraphs>
  <Slides>10</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Aptos Display</vt:lpstr>
      <vt:lpstr>Arial</vt:lpstr>
      <vt:lpstr>Helvetica</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Benoît Goye</dc:creator>
  <cp:lastModifiedBy>Benoît Goye</cp:lastModifiedBy>
  <cp:revision>57</cp:revision>
  <dcterms:created xsi:type="dcterms:W3CDTF">2025-11-23T14:21:46Z</dcterms:created>
  <dcterms:modified xsi:type="dcterms:W3CDTF">2025-12-11T19:19:32Z</dcterms:modified>
</cp:coreProperties>
</file>

<file path=docProps/thumbnail.jpeg>
</file>